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jgeVkWU06OFDaaYj6Gt5UsQ04ED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4" name="Google Shape;84;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433a4bb3b8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7" name="Google Shape;167;g1433a4bb3b8_0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4057705656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6" name="Google Shape;176;g14057705656_0_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43407d5ef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g143407d5eff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5b18d328e5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5" name="Google Shape;195;g15b18d328e5_0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4336de47e0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3" name="Google Shape;203;g14336de47e0_0_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38b78c77e4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2" name="Google Shape;212;g138b78c77e4_0_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38b78c77e4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3" name="Google Shape;223;g138b78c77e4_0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38b78c77e4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4" name="Google Shape;234;g138b78c77e4_0_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38b78c77e4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5" name="Google Shape;245;g138b78c77e4_0_4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38b78c77e4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5" name="Google Shape;255;g138b78c77e4_0_6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1" name="Google Shape;91;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38b78c77e4_0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7" name="Google Shape;267;g138b78c77e4_0_7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38b78c77e4_0_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9" name="Google Shape;279;g138b78c77e4_0_8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5b18d328e5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2" name="Google Shape;292;g15b18d328e5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5b18d328e5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5" name="Google Shape;305;g15b18d328e5_0_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5b18d328e5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6" name="Google Shape;316;g15b18d328e5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433a4bb3b8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g1433a4bb3b8_0_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4057705656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0" name="Google Shape;110;g14057705656_0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38b78c77e4_0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0" name="Google Shape;120;g138b78c77e4_0_10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38b78c77e4_0_1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0" name="Google Shape;130;g138b78c77e4_0_10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4057705656_1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9" name="Google Shape;139;g14057705656_1_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4057705656_1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g14057705656_1_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4057705656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8" name="Google Shape;158;g14057705656_0_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Encabezado de sección">
  <p:cSld name="1_Encabezado de sección">
    <p:spTree>
      <p:nvGrpSpPr>
        <p:cNvPr id="1" name="Shape 11"/>
        <p:cNvGrpSpPr/>
        <p:nvPr/>
      </p:nvGrpSpPr>
      <p:grpSpPr>
        <a:xfrm>
          <a:off x="0" y="0"/>
          <a:ext cx="0" cy="0"/>
          <a:chOff x="0" y="0"/>
          <a:chExt cx="0" cy="0"/>
        </a:xfrm>
      </p:grpSpPr>
      <p:pic>
        <p:nvPicPr>
          <p:cNvPr id="12" name="Google Shape;12;p4" descr="interna.png"/>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3"/>
        <p:cNvGrpSpPr/>
        <p:nvPr/>
      </p:nvGrpSpPr>
      <p:grpSpPr>
        <a:xfrm>
          <a:off x="0" y="0"/>
          <a:ext cx="0" cy="0"/>
          <a:chOff x="0" y="0"/>
          <a:chExt cx="0" cy="0"/>
        </a:xfrm>
      </p:grpSpPr>
      <p:sp>
        <p:nvSpPr>
          <p:cNvPr id="64" name="Google Shape;64;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3"/>
          <p:cNvSpPr>
            <a:spLocks noGrp="1"/>
          </p:cNvSpPr>
          <p:nvPr>
            <p:ph type="pic" idx="2"/>
          </p:nvPr>
        </p:nvSpPr>
        <p:spPr>
          <a:xfrm>
            <a:off x="5183188" y="987425"/>
            <a:ext cx="6172200" cy="4873625"/>
          </a:xfrm>
          <a:prstGeom prst="rect">
            <a:avLst/>
          </a:prstGeom>
          <a:noFill/>
          <a:ln>
            <a:noFill/>
          </a:ln>
        </p:spPr>
      </p:sp>
      <p:sp>
        <p:nvSpPr>
          <p:cNvPr id="66" name="Google Shape;66;p1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7" name="Google Shape;67;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3"/>
        <p:cNvGrpSpPr/>
        <p:nvPr/>
      </p:nvGrpSpPr>
      <p:grpSpPr>
        <a:xfrm>
          <a:off x="0" y="0"/>
          <a:ext cx="0" cy="0"/>
          <a:chOff x="0" y="0"/>
          <a:chExt cx="0" cy="0"/>
        </a:xfrm>
      </p:grpSpPr>
      <p:sp>
        <p:nvSpPr>
          <p:cNvPr id="14" name="Google Shape;14;p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 name="Google Shape;16;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9"/>
        <p:cNvGrpSpPr/>
        <p:nvPr/>
      </p:nvGrpSpPr>
      <p:grpSpPr>
        <a:xfrm>
          <a:off x="0" y="0"/>
          <a:ext cx="0" cy="0"/>
          <a:chOff x="0" y="0"/>
          <a:chExt cx="0" cy="0"/>
        </a:xfrm>
      </p:grpSpPr>
      <p:sp>
        <p:nvSpPr>
          <p:cNvPr id="20" name="Google Shape;20;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8" name="Google Shape;28;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47"/>
        <p:cNvGrpSpPr/>
        <p:nvPr/>
      </p:nvGrpSpPr>
      <p:grpSpPr>
        <a:xfrm>
          <a:off x="0" y="0"/>
          <a:ext cx="0" cy="0"/>
          <a:chOff x="0" y="0"/>
          <a:chExt cx="0" cy="0"/>
        </a:xfrm>
      </p:grpSpPr>
      <p:sp>
        <p:nvSpPr>
          <p:cNvPr id="48" name="Google Shape;48;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2"/>
        <p:cNvGrpSpPr/>
        <p:nvPr/>
      </p:nvGrpSpPr>
      <p:grpSpPr>
        <a:xfrm>
          <a:off x="0" y="0"/>
          <a:ext cx="0" cy="0"/>
          <a:chOff x="0" y="0"/>
          <a:chExt cx="0" cy="0"/>
        </a:xfrm>
      </p:grpSpPr>
      <p:sp>
        <p:nvSpPr>
          <p:cNvPr id="53" name="Google Shape;53;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6"/>
        <p:cNvGrpSpPr/>
        <p:nvPr/>
      </p:nvGrpSpPr>
      <p:grpSpPr>
        <a:xfrm>
          <a:off x="0" y="0"/>
          <a:ext cx="0" cy="0"/>
          <a:chOff x="0" y="0"/>
          <a:chExt cx="0" cy="0"/>
        </a:xfrm>
      </p:grpSpPr>
      <p:sp>
        <p:nvSpPr>
          <p:cNvPr id="57" name="Google Shape;57;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9" name="Google Shape;59;p1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0" name="Google Shape;60;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png"/><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png"/><Relationship Id="rId4" Type="http://schemas.openxmlformats.org/officeDocument/2006/relationships/image" Target="../media/image3.jp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png"/><Relationship Id="rId4" Type="http://schemas.openxmlformats.org/officeDocument/2006/relationships/image" Target="../media/image3.jpg"/></Relationships>
</file>

<file path=ppt/slides/_rels/slide2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jpg"/><Relationship Id="rId7"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png"/><Relationship Id="rId9"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gif"/><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Google Shape;86;p1"/>
          <p:cNvPicPr preferRelativeResize="0"/>
          <p:nvPr/>
        </p:nvPicPr>
        <p:blipFill rotWithShape="1">
          <a:blip r:embed="rId3">
            <a:alphaModFix/>
          </a:blip>
          <a:srcRect/>
          <a:stretch/>
        </p:blipFill>
        <p:spPr>
          <a:xfrm>
            <a:off x="0" y="6269823"/>
            <a:ext cx="12192000" cy="644887"/>
          </a:xfrm>
          <a:prstGeom prst="rect">
            <a:avLst/>
          </a:prstGeom>
          <a:noFill/>
          <a:ln>
            <a:noFill/>
          </a:ln>
        </p:spPr>
      </p:pic>
      <p:pic>
        <p:nvPicPr>
          <p:cNvPr id="87" name="Google Shape;87;p1"/>
          <p:cNvPicPr preferRelativeResize="0"/>
          <p:nvPr/>
        </p:nvPicPr>
        <p:blipFill rotWithShape="1">
          <a:blip r:embed="rId4">
            <a:alphaModFix/>
          </a:blip>
          <a:srcRect l="10465" t="17372" r="23791" b="10121"/>
          <a:stretch/>
        </p:blipFill>
        <p:spPr>
          <a:xfrm>
            <a:off x="2439896" y="1433777"/>
            <a:ext cx="6702599" cy="2462175"/>
          </a:xfrm>
          <a:prstGeom prst="rect">
            <a:avLst/>
          </a:prstGeom>
          <a:noFill/>
          <a:ln>
            <a:noFill/>
          </a:ln>
        </p:spPr>
      </p:pic>
      <p:sp>
        <p:nvSpPr>
          <p:cNvPr id="88" name="Google Shape;88;p1"/>
          <p:cNvSpPr txBox="1"/>
          <p:nvPr/>
        </p:nvSpPr>
        <p:spPr>
          <a:xfrm>
            <a:off x="2889461" y="4363844"/>
            <a:ext cx="60960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s-CO" sz="2800" b="1" i="0" u="none" strike="noStrike" cap="none">
                <a:solidFill>
                  <a:srgbClr val="6D9EEB"/>
                </a:solidFill>
                <a:latin typeface="Comic Sans MS"/>
                <a:ea typeface="Comic Sans MS"/>
                <a:cs typeface="Comic Sans MS"/>
                <a:sym typeface="Comic Sans MS"/>
              </a:rPr>
              <a:t>“</a:t>
            </a:r>
            <a:r>
              <a:rPr lang="es-CO" sz="2800" b="1" i="0" u="none" strike="noStrike" cap="none">
                <a:solidFill>
                  <a:srgbClr val="CC4125"/>
                </a:solidFill>
                <a:latin typeface="Comic Sans MS"/>
                <a:ea typeface="Comic Sans MS"/>
                <a:cs typeface="Comic Sans MS"/>
                <a:sym typeface="Comic Sans MS"/>
              </a:rPr>
              <a:t>Renace</a:t>
            </a:r>
            <a:r>
              <a:rPr lang="es-CO" sz="2800" b="1" i="0" u="none" strike="noStrike" cap="none">
                <a:solidFill>
                  <a:srgbClr val="6D9EEB"/>
                </a:solidFill>
                <a:latin typeface="Comic Sans MS"/>
                <a:ea typeface="Comic Sans MS"/>
                <a:cs typeface="Comic Sans MS"/>
                <a:sym typeface="Comic Sans MS"/>
              </a:rPr>
              <a:t> </a:t>
            </a:r>
            <a:r>
              <a:rPr lang="es-CO" sz="2800" b="1" i="0" u="none" strike="noStrike" cap="none">
                <a:solidFill>
                  <a:srgbClr val="F1C232"/>
                </a:solidFill>
                <a:latin typeface="Comic Sans MS"/>
                <a:ea typeface="Comic Sans MS"/>
                <a:cs typeface="Comic Sans MS"/>
                <a:sym typeface="Comic Sans MS"/>
              </a:rPr>
              <a:t>como</a:t>
            </a:r>
            <a:r>
              <a:rPr lang="es-CO" sz="2800" b="1" i="0" u="none" strike="noStrike" cap="none">
                <a:solidFill>
                  <a:srgbClr val="6D9EEB"/>
                </a:solidFill>
                <a:latin typeface="Comic Sans MS"/>
                <a:ea typeface="Comic Sans MS"/>
                <a:cs typeface="Comic Sans MS"/>
                <a:sym typeface="Comic Sans MS"/>
              </a:rPr>
              <a:t> tu </a:t>
            </a:r>
            <a:r>
              <a:rPr lang="es-CO" sz="2800" b="1" i="0" u="none" strike="noStrike" cap="none">
                <a:solidFill>
                  <a:srgbClr val="6AA84F"/>
                </a:solidFill>
                <a:latin typeface="Comic Sans MS"/>
                <a:ea typeface="Comic Sans MS"/>
                <a:cs typeface="Comic Sans MS"/>
                <a:sym typeface="Comic Sans MS"/>
              </a:rPr>
              <a:t>mejor</a:t>
            </a:r>
            <a:r>
              <a:rPr lang="es-CO" sz="2800" b="1" i="0" u="none" strike="noStrike" cap="none">
                <a:solidFill>
                  <a:srgbClr val="6D9EEB"/>
                </a:solidFill>
                <a:latin typeface="Comic Sans MS"/>
                <a:ea typeface="Comic Sans MS"/>
                <a:cs typeface="Comic Sans MS"/>
                <a:sym typeface="Comic Sans MS"/>
              </a:rPr>
              <a:t> </a:t>
            </a:r>
            <a:r>
              <a:rPr lang="es-CO" sz="2800" b="1" i="0" u="none" strike="noStrike" cap="none">
                <a:solidFill>
                  <a:srgbClr val="674EA7"/>
                </a:solidFill>
                <a:latin typeface="Comic Sans MS"/>
                <a:ea typeface="Comic Sans MS"/>
                <a:cs typeface="Comic Sans MS"/>
                <a:sym typeface="Comic Sans MS"/>
              </a:rPr>
              <a:t>versión</a:t>
            </a:r>
            <a:r>
              <a:rPr lang="es-CO" sz="2800" b="1" i="0" u="none" strike="noStrike" cap="none">
                <a:solidFill>
                  <a:srgbClr val="6D9EEB"/>
                </a:solidFill>
                <a:latin typeface="Comic Sans MS"/>
                <a:ea typeface="Comic Sans MS"/>
                <a:cs typeface="Comic Sans MS"/>
                <a:sym typeface="Comic Sans MS"/>
              </a:rPr>
              <a:t>”</a:t>
            </a:r>
            <a:endParaRPr sz="1800" b="0" i="0" u="none" strike="noStrike" cap="none">
              <a:solidFill>
                <a:srgbClr val="6D9EEB"/>
              </a:solidFill>
              <a:latin typeface="Comic Sans MS"/>
              <a:ea typeface="Comic Sans MS"/>
              <a:cs typeface="Comic Sans MS"/>
              <a:sym typeface="Comic Sans MS"/>
            </a:endParaRP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g1433a4bb3b8_0_1"/>
          <p:cNvSpPr txBox="1"/>
          <p:nvPr/>
        </p:nvSpPr>
        <p:spPr>
          <a:xfrm>
            <a:off x="1283526" y="1708975"/>
            <a:ext cx="9891300" cy="10158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000"/>
              <a:buFont typeface="Arial"/>
              <a:buNone/>
            </a:pPr>
            <a:r>
              <a:rPr lang="es-CO" sz="2000" b="0" i="0" u="none" strike="noStrike" cap="none">
                <a:solidFill>
                  <a:schemeClr val="dk1"/>
                </a:solidFill>
                <a:latin typeface="Calibri"/>
                <a:ea typeface="Calibri"/>
                <a:cs typeface="Calibri"/>
                <a:sym typeface="Calibri"/>
              </a:rPr>
              <a:t>3. Implementar el uso de la tecnología por medio de luces led y plataformas web, de una forma eficaz, creando una aplicación motivacional, con el fin de lograr un mayor alcance a los usuarios, brindándoles herramientas que contribuyan a su estabilidad emocional.</a:t>
            </a:r>
            <a:endParaRPr sz="2000" b="0" i="0" u="none" strike="noStrike" cap="none">
              <a:solidFill>
                <a:schemeClr val="dk1"/>
              </a:solidFill>
              <a:latin typeface="Calibri"/>
              <a:ea typeface="Calibri"/>
              <a:cs typeface="Calibri"/>
              <a:sym typeface="Calibri"/>
            </a:endParaRPr>
          </a:p>
        </p:txBody>
      </p:sp>
      <p:pic>
        <p:nvPicPr>
          <p:cNvPr id="170" name="Google Shape;170;g1433a4bb3b8_0_1"/>
          <p:cNvPicPr preferRelativeResize="0"/>
          <p:nvPr/>
        </p:nvPicPr>
        <p:blipFill rotWithShape="1">
          <a:blip r:embed="rId3">
            <a:alphaModFix/>
          </a:blip>
          <a:srcRect l="10464" t="17372" r="23791" b="10121"/>
          <a:stretch/>
        </p:blipFill>
        <p:spPr>
          <a:xfrm>
            <a:off x="8804135" y="386028"/>
            <a:ext cx="1961310" cy="720481"/>
          </a:xfrm>
          <a:prstGeom prst="rect">
            <a:avLst/>
          </a:prstGeom>
          <a:noFill/>
          <a:ln>
            <a:noFill/>
          </a:ln>
        </p:spPr>
      </p:pic>
      <p:pic>
        <p:nvPicPr>
          <p:cNvPr id="171" name="Google Shape;171;g1433a4bb3b8_0_1"/>
          <p:cNvPicPr preferRelativeResize="0"/>
          <p:nvPr/>
        </p:nvPicPr>
        <p:blipFill rotWithShape="1">
          <a:blip r:embed="rId4">
            <a:alphaModFix/>
          </a:blip>
          <a:srcRect/>
          <a:stretch/>
        </p:blipFill>
        <p:spPr>
          <a:xfrm>
            <a:off x="0" y="6269823"/>
            <a:ext cx="12192000" cy="644887"/>
          </a:xfrm>
          <a:prstGeom prst="rect">
            <a:avLst/>
          </a:prstGeom>
          <a:noFill/>
          <a:ln>
            <a:noFill/>
          </a:ln>
        </p:spPr>
      </p:pic>
      <p:sp>
        <p:nvSpPr>
          <p:cNvPr id="172" name="Google Shape;172;g1433a4bb3b8_0_1"/>
          <p:cNvSpPr txBox="1"/>
          <p:nvPr/>
        </p:nvSpPr>
        <p:spPr>
          <a:xfrm>
            <a:off x="1091661" y="930844"/>
            <a:ext cx="6096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CO" sz="2400" b="1" i="0" u="none" strike="noStrike" cap="none">
                <a:solidFill>
                  <a:schemeClr val="dk1"/>
                </a:solidFill>
                <a:latin typeface="Calibri"/>
                <a:ea typeface="Calibri"/>
                <a:cs typeface="Calibri"/>
                <a:sym typeface="Calibri"/>
              </a:rPr>
              <a:t>3.2 Objetivos Específicos</a:t>
            </a:r>
            <a:endParaRPr sz="1400" b="0" i="0" u="none" strike="noStrike" cap="none">
              <a:solidFill>
                <a:srgbClr val="000000"/>
              </a:solidFill>
              <a:latin typeface="Arial"/>
              <a:ea typeface="Arial"/>
              <a:cs typeface="Arial"/>
              <a:sym typeface="Arial"/>
            </a:endParaRPr>
          </a:p>
        </p:txBody>
      </p:sp>
      <p:pic>
        <p:nvPicPr>
          <p:cNvPr id="173" name="Google Shape;173;g1433a4bb3b8_0_1"/>
          <p:cNvPicPr preferRelativeResize="0"/>
          <p:nvPr/>
        </p:nvPicPr>
        <p:blipFill rotWithShape="1">
          <a:blip r:embed="rId5">
            <a:alphaModFix/>
          </a:blip>
          <a:srcRect/>
          <a:stretch/>
        </p:blipFill>
        <p:spPr>
          <a:xfrm>
            <a:off x="3322213" y="2823900"/>
            <a:ext cx="5813931" cy="324024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g14057705656_0_8"/>
          <p:cNvSpPr txBox="1"/>
          <p:nvPr/>
        </p:nvSpPr>
        <p:spPr>
          <a:xfrm>
            <a:off x="1022561" y="1258694"/>
            <a:ext cx="6096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CO" sz="2400" b="1" i="0" u="none" strike="noStrike" cap="none">
                <a:solidFill>
                  <a:schemeClr val="dk1"/>
                </a:solidFill>
                <a:latin typeface="Calibri"/>
                <a:ea typeface="Calibri"/>
                <a:cs typeface="Calibri"/>
                <a:sym typeface="Calibri"/>
              </a:rPr>
              <a:t>4.	Alcance del prototipo a desarrollar.</a:t>
            </a:r>
            <a:endParaRPr sz="1400" b="0" i="0" u="none" strike="noStrike" cap="none">
              <a:solidFill>
                <a:srgbClr val="000000"/>
              </a:solidFill>
              <a:latin typeface="Arial"/>
              <a:ea typeface="Arial"/>
              <a:cs typeface="Arial"/>
              <a:sym typeface="Arial"/>
            </a:endParaRPr>
          </a:p>
        </p:txBody>
      </p:sp>
      <p:sp>
        <p:nvSpPr>
          <p:cNvPr id="179" name="Google Shape;179;g14057705656_0_8"/>
          <p:cNvSpPr txBox="1"/>
          <p:nvPr/>
        </p:nvSpPr>
        <p:spPr>
          <a:xfrm>
            <a:off x="1022562" y="2170867"/>
            <a:ext cx="10360500" cy="13236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000"/>
              <a:buFont typeface="Arial"/>
              <a:buNone/>
            </a:pPr>
            <a:r>
              <a:rPr lang="es-CO" sz="2000" b="0" i="0" u="none" strike="noStrike" cap="none">
                <a:solidFill>
                  <a:schemeClr val="dk1"/>
                </a:solidFill>
                <a:latin typeface="Calibri"/>
                <a:ea typeface="Calibri"/>
                <a:cs typeface="Calibri"/>
                <a:sym typeface="Calibri"/>
              </a:rPr>
              <a:t>El proyecto está dirigido a las personas con baja autoestima, problemas emocionales, pensamientos negativos, individuos que manejan una vida cotidiana estresante y monótona, delimitando la población a la comunidad municipal, es decir, ciudadanos de Mosquera, Cundinamarca en el rango de edad de 14 a 59 años.</a:t>
            </a:r>
            <a:endParaRPr sz="2000" b="0" i="0" u="none" strike="noStrike" cap="none">
              <a:solidFill>
                <a:schemeClr val="dk1"/>
              </a:solidFill>
              <a:latin typeface="Calibri"/>
              <a:ea typeface="Calibri"/>
              <a:cs typeface="Calibri"/>
              <a:sym typeface="Calibri"/>
            </a:endParaRPr>
          </a:p>
        </p:txBody>
      </p:sp>
      <p:pic>
        <p:nvPicPr>
          <p:cNvPr id="180" name="Google Shape;180;g14057705656_0_8"/>
          <p:cNvPicPr preferRelativeResize="0"/>
          <p:nvPr/>
        </p:nvPicPr>
        <p:blipFill rotWithShape="1">
          <a:blip r:embed="rId3">
            <a:alphaModFix/>
          </a:blip>
          <a:srcRect l="10464" t="17372" r="23791" b="10121"/>
          <a:stretch/>
        </p:blipFill>
        <p:spPr>
          <a:xfrm>
            <a:off x="8804135" y="386028"/>
            <a:ext cx="1961310" cy="720481"/>
          </a:xfrm>
          <a:prstGeom prst="rect">
            <a:avLst/>
          </a:prstGeom>
          <a:noFill/>
          <a:ln>
            <a:noFill/>
          </a:ln>
        </p:spPr>
      </p:pic>
      <p:pic>
        <p:nvPicPr>
          <p:cNvPr id="181" name="Google Shape;181;g14057705656_0_8"/>
          <p:cNvPicPr preferRelativeResize="0"/>
          <p:nvPr/>
        </p:nvPicPr>
        <p:blipFill rotWithShape="1">
          <a:blip r:embed="rId4">
            <a:alphaModFix/>
          </a:blip>
          <a:srcRect/>
          <a:stretch/>
        </p:blipFill>
        <p:spPr>
          <a:xfrm>
            <a:off x="0" y="6269823"/>
            <a:ext cx="12192000" cy="644887"/>
          </a:xfrm>
          <a:prstGeom prst="rect">
            <a:avLst/>
          </a:prstGeom>
          <a:noFill/>
          <a:ln>
            <a:noFill/>
          </a:ln>
        </p:spPr>
      </p:pic>
      <p:pic>
        <p:nvPicPr>
          <p:cNvPr id="182" name="Google Shape;182;g14057705656_0_8"/>
          <p:cNvPicPr preferRelativeResize="0"/>
          <p:nvPr/>
        </p:nvPicPr>
        <p:blipFill rotWithShape="1">
          <a:blip r:embed="rId5">
            <a:alphaModFix/>
          </a:blip>
          <a:srcRect/>
          <a:stretch/>
        </p:blipFill>
        <p:spPr>
          <a:xfrm>
            <a:off x="3217225" y="3973977"/>
            <a:ext cx="2237950" cy="1822650"/>
          </a:xfrm>
          <a:prstGeom prst="rect">
            <a:avLst/>
          </a:prstGeom>
          <a:noFill/>
          <a:ln>
            <a:noFill/>
          </a:ln>
        </p:spPr>
      </p:pic>
      <p:pic>
        <p:nvPicPr>
          <p:cNvPr id="183" name="Google Shape;183;g14057705656_0_8"/>
          <p:cNvPicPr preferRelativeResize="0"/>
          <p:nvPr/>
        </p:nvPicPr>
        <p:blipFill rotWithShape="1">
          <a:blip r:embed="rId6">
            <a:alphaModFix/>
          </a:blip>
          <a:srcRect/>
          <a:stretch/>
        </p:blipFill>
        <p:spPr>
          <a:xfrm>
            <a:off x="5455175" y="3252450"/>
            <a:ext cx="2787751" cy="27850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g143407d5eff_0_0"/>
          <p:cNvSpPr txBox="1"/>
          <p:nvPr/>
        </p:nvSpPr>
        <p:spPr>
          <a:xfrm>
            <a:off x="1022561" y="1182494"/>
            <a:ext cx="6096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CO" sz="2400" b="1" i="0" u="none" strike="noStrike" cap="none">
                <a:solidFill>
                  <a:schemeClr val="dk1"/>
                </a:solidFill>
                <a:latin typeface="Calibri"/>
                <a:ea typeface="Calibri"/>
                <a:cs typeface="Calibri"/>
                <a:sym typeface="Calibri"/>
              </a:rPr>
              <a:t>4.	Alcance del prototipo a desarrollar.</a:t>
            </a:r>
            <a:endParaRPr sz="1400" b="0" i="0" u="none" strike="noStrike" cap="none">
              <a:solidFill>
                <a:srgbClr val="000000"/>
              </a:solidFill>
              <a:latin typeface="Arial"/>
              <a:ea typeface="Arial"/>
              <a:cs typeface="Arial"/>
              <a:sym typeface="Arial"/>
            </a:endParaRPr>
          </a:p>
        </p:txBody>
      </p:sp>
      <p:sp>
        <p:nvSpPr>
          <p:cNvPr id="189" name="Google Shape;189;g143407d5eff_0_0"/>
          <p:cNvSpPr txBox="1"/>
          <p:nvPr/>
        </p:nvSpPr>
        <p:spPr>
          <a:xfrm>
            <a:off x="1022562" y="1942267"/>
            <a:ext cx="10360500" cy="13236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000"/>
              <a:buFont typeface="Arial"/>
              <a:buNone/>
            </a:pPr>
            <a:r>
              <a:rPr lang="es-CO" sz="2000" b="0" i="0" u="none" strike="noStrike" cap="none">
                <a:solidFill>
                  <a:schemeClr val="dk1"/>
                </a:solidFill>
                <a:latin typeface="Calibri"/>
                <a:ea typeface="Calibri"/>
                <a:cs typeface="Calibri"/>
                <a:sym typeface="Calibri"/>
              </a:rPr>
              <a:t>La idea de negocio no presentará asistencia profesional psicológica, por lo que no se enfoca en trastornos mentales graves, si no que está pensada como una herramienta de auto-apoyo para mejorar el estado de ánimo y/o la estabilidad mental de forma momentánea para que de esta manera puedan  generar buenos hábitos de motivación y calma a largo plazo. </a:t>
            </a:r>
            <a:endParaRPr sz="2000" b="0" i="0" u="none" strike="noStrike" cap="none">
              <a:solidFill>
                <a:schemeClr val="dk1"/>
              </a:solidFill>
              <a:latin typeface="Calibri"/>
              <a:ea typeface="Calibri"/>
              <a:cs typeface="Calibri"/>
              <a:sym typeface="Calibri"/>
            </a:endParaRPr>
          </a:p>
        </p:txBody>
      </p:sp>
      <p:pic>
        <p:nvPicPr>
          <p:cNvPr id="190" name="Google Shape;190;g143407d5eff_0_0"/>
          <p:cNvPicPr preferRelativeResize="0"/>
          <p:nvPr/>
        </p:nvPicPr>
        <p:blipFill rotWithShape="1">
          <a:blip r:embed="rId3">
            <a:alphaModFix/>
          </a:blip>
          <a:srcRect l="10464" t="17372" r="23791" b="10121"/>
          <a:stretch/>
        </p:blipFill>
        <p:spPr>
          <a:xfrm>
            <a:off x="8804135" y="386028"/>
            <a:ext cx="1961310" cy="720481"/>
          </a:xfrm>
          <a:prstGeom prst="rect">
            <a:avLst/>
          </a:prstGeom>
          <a:noFill/>
          <a:ln>
            <a:noFill/>
          </a:ln>
        </p:spPr>
      </p:pic>
      <p:pic>
        <p:nvPicPr>
          <p:cNvPr id="191" name="Google Shape;191;g143407d5eff_0_0"/>
          <p:cNvPicPr preferRelativeResize="0"/>
          <p:nvPr/>
        </p:nvPicPr>
        <p:blipFill rotWithShape="1">
          <a:blip r:embed="rId4">
            <a:alphaModFix/>
          </a:blip>
          <a:srcRect/>
          <a:stretch/>
        </p:blipFill>
        <p:spPr>
          <a:xfrm>
            <a:off x="0" y="6269823"/>
            <a:ext cx="12192000" cy="644887"/>
          </a:xfrm>
          <a:prstGeom prst="rect">
            <a:avLst/>
          </a:prstGeom>
          <a:noFill/>
          <a:ln>
            <a:noFill/>
          </a:ln>
        </p:spPr>
      </p:pic>
      <p:pic>
        <p:nvPicPr>
          <p:cNvPr id="192" name="Google Shape;192;g143407d5eff_0_0"/>
          <p:cNvPicPr preferRelativeResize="0"/>
          <p:nvPr/>
        </p:nvPicPr>
        <p:blipFill rotWithShape="1">
          <a:blip r:embed="rId5">
            <a:alphaModFix/>
          </a:blip>
          <a:srcRect/>
          <a:stretch/>
        </p:blipFill>
        <p:spPr>
          <a:xfrm>
            <a:off x="4071125" y="3265867"/>
            <a:ext cx="4049745" cy="269915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g15b18d328e5_0_15"/>
          <p:cNvSpPr txBox="1"/>
          <p:nvPr/>
        </p:nvSpPr>
        <p:spPr>
          <a:xfrm>
            <a:off x="1022561" y="1182494"/>
            <a:ext cx="6096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CO" sz="2400" b="1">
                <a:solidFill>
                  <a:schemeClr val="dk1"/>
                </a:solidFill>
                <a:latin typeface="Calibri"/>
                <a:ea typeface="Calibri"/>
                <a:cs typeface="Calibri"/>
                <a:sym typeface="Calibri"/>
              </a:rPr>
              <a:t>5</a:t>
            </a:r>
            <a:r>
              <a:rPr lang="es-CO" sz="2400" b="1" i="0" u="none" strike="noStrike" cap="none">
                <a:solidFill>
                  <a:schemeClr val="dk1"/>
                </a:solidFill>
                <a:latin typeface="Calibri"/>
                <a:ea typeface="Calibri"/>
                <a:cs typeface="Calibri"/>
                <a:sym typeface="Calibri"/>
              </a:rPr>
              <a:t>.	</a:t>
            </a:r>
            <a:r>
              <a:rPr lang="es-CO" sz="2400" b="1">
                <a:solidFill>
                  <a:schemeClr val="dk1"/>
                </a:solidFill>
                <a:latin typeface="Calibri"/>
                <a:ea typeface="Calibri"/>
                <a:cs typeface="Calibri"/>
                <a:sym typeface="Calibri"/>
              </a:rPr>
              <a:t>Composición del Software</a:t>
            </a:r>
            <a:r>
              <a:rPr lang="es-CO" sz="2400" b="1"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pic>
        <p:nvPicPr>
          <p:cNvPr id="198" name="Google Shape;198;g15b18d328e5_0_15"/>
          <p:cNvPicPr preferRelativeResize="0"/>
          <p:nvPr/>
        </p:nvPicPr>
        <p:blipFill rotWithShape="1">
          <a:blip r:embed="rId3">
            <a:alphaModFix/>
          </a:blip>
          <a:srcRect l="10466" t="17372" r="23791" b="10121"/>
          <a:stretch/>
        </p:blipFill>
        <p:spPr>
          <a:xfrm>
            <a:off x="8804135" y="386028"/>
            <a:ext cx="1961310" cy="720481"/>
          </a:xfrm>
          <a:prstGeom prst="rect">
            <a:avLst/>
          </a:prstGeom>
          <a:noFill/>
          <a:ln>
            <a:noFill/>
          </a:ln>
        </p:spPr>
      </p:pic>
      <p:pic>
        <p:nvPicPr>
          <p:cNvPr id="199" name="Google Shape;199;g15b18d328e5_0_15"/>
          <p:cNvPicPr preferRelativeResize="0"/>
          <p:nvPr/>
        </p:nvPicPr>
        <p:blipFill rotWithShape="1">
          <a:blip r:embed="rId4">
            <a:alphaModFix/>
          </a:blip>
          <a:srcRect/>
          <a:stretch/>
        </p:blipFill>
        <p:spPr>
          <a:xfrm>
            <a:off x="0" y="6269823"/>
            <a:ext cx="12192000" cy="644887"/>
          </a:xfrm>
          <a:prstGeom prst="rect">
            <a:avLst/>
          </a:prstGeom>
          <a:noFill/>
          <a:ln>
            <a:noFill/>
          </a:ln>
        </p:spPr>
      </p:pic>
      <p:pic>
        <p:nvPicPr>
          <p:cNvPr id="200" name="Google Shape;200;g15b18d328e5_0_15"/>
          <p:cNvPicPr preferRelativeResize="0"/>
          <p:nvPr/>
        </p:nvPicPr>
        <p:blipFill>
          <a:blip r:embed="rId5">
            <a:alphaModFix/>
          </a:blip>
          <a:stretch>
            <a:fillRect/>
          </a:stretch>
        </p:blipFill>
        <p:spPr>
          <a:xfrm>
            <a:off x="900713" y="2173675"/>
            <a:ext cx="10234013" cy="32307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14336de47e0_0_8"/>
          <p:cNvSpPr txBox="1"/>
          <p:nvPr/>
        </p:nvSpPr>
        <p:spPr>
          <a:xfrm>
            <a:off x="1022561" y="1182494"/>
            <a:ext cx="6096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CO" sz="2400" b="1" i="0" u="none" strike="noStrike" cap="none">
                <a:solidFill>
                  <a:schemeClr val="dk1"/>
                </a:solidFill>
                <a:latin typeface="Calibri"/>
                <a:ea typeface="Calibri"/>
                <a:cs typeface="Calibri"/>
                <a:sym typeface="Calibri"/>
              </a:rPr>
              <a:t>5. Casos de Uso del Proyecto</a:t>
            </a:r>
            <a:endParaRPr sz="1400" b="0" i="0" u="none" strike="noStrike" cap="none">
              <a:solidFill>
                <a:srgbClr val="000000"/>
              </a:solidFill>
              <a:latin typeface="Arial"/>
              <a:ea typeface="Arial"/>
              <a:cs typeface="Arial"/>
              <a:sym typeface="Arial"/>
            </a:endParaRPr>
          </a:p>
        </p:txBody>
      </p:sp>
      <p:pic>
        <p:nvPicPr>
          <p:cNvPr id="206" name="Google Shape;206;g14336de47e0_0_8"/>
          <p:cNvPicPr preferRelativeResize="0"/>
          <p:nvPr/>
        </p:nvPicPr>
        <p:blipFill rotWithShape="1">
          <a:blip r:embed="rId3">
            <a:alphaModFix/>
          </a:blip>
          <a:srcRect l="10464" t="17372" r="23791" b="10121"/>
          <a:stretch/>
        </p:blipFill>
        <p:spPr>
          <a:xfrm>
            <a:off x="8804135" y="386028"/>
            <a:ext cx="1961310" cy="720481"/>
          </a:xfrm>
          <a:prstGeom prst="rect">
            <a:avLst/>
          </a:prstGeom>
          <a:noFill/>
          <a:ln>
            <a:noFill/>
          </a:ln>
        </p:spPr>
      </p:pic>
      <p:pic>
        <p:nvPicPr>
          <p:cNvPr id="207" name="Google Shape;207;g14336de47e0_0_8"/>
          <p:cNvPicPr preferRelativeResize="0"/>
          <p:nvPr/>
        </p:nvPicPr>
        <p:blipFill rotWithShape="1">
          <a:blip r:embed="rId4">
            <a:alphaModFix/>
          </a:blip>
          <a:srcRect/>
          <a:stretch/>
        </p:blipFill>
        <p:spPr>
          <a:xfrm>
            <a:off x="0" y="6269823"/>
            <a:ext cx="12192000" cy="644887"/>
          </a:xfrm>
          <a:prstGeom prst="rect">
            <a:avLst/>
          </a:prstGeom>
          <a:noFill/>
          <a:ln>
            <a:noFill/>
          </a:ln>
        </p:spPr>
      </p:pic>
      <p:pic>
        <p:nvPicPr>
          <p:cNvPr id="208" name="Google Shape;208;g14336de47e0_0_8"/>
          <p:cNvPicPr preferRelativeResize="0"/>
          <p:nvPr/>
        </p:nvPicPr>
        <p:blipFill rotWithShape="1">
          <a:blip r:embed="rId5">
            <a:alphaModFix/>
          </a:blip>
          <a:srcRect/>
          <a:stretch/>
        </p:blipFill>
        <p:spPr>
          <a:xfrm>
            <a:off x="545950" y="157419"/>
            <a:ext cx="8258175" cy="4105275"/>
          </a:xfrm>
          <a:prstGeom prst="rect">
            <a:avLst/>
          </a:prstGeom>
          <a:noFill/>
          <a:ln>
            <a:noFill/>
          </a:ln>
        </p:spPr>
      </p:pic>
      <p:pic>
        <p:nvPicPr>
          <p:cNvPr id="209" name="Google Shape;209;g14336de47e0_0_8"/>
          <p:cNvPicPr preferRelativeResize="0"/>
          <p:nvPr/>
        </p:nvPicPr>
        <p:blipFill rotWithShape="1">
          <a:blip r:embed="rId6">
            <a:alphaModFix/>
          </a:blip>
          <a:srcRect l="1826"/>
          <a:stretch/>
        </p:blipFill>
        <p:spPr>
          <a:xfrm>
            <a:off x="671675" y="4203325"/>
            <a:ext cx="8239125" cy="21145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g138b78c77e4_0_9"/>
          <p:cNvSpPr txBox="1"/>
          <p:nvPr/>
        </p:nvSpPr>
        <p:spPr>
          <a:xfrm>
            <a:off x="1022561" y="801494"/>
            <a:ext cx="6096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CO" sz="2400" b="1" i="0" u="none" strike="noStrike" cap="none">
                <a:solidFill>
                  <a:schemeClr val="dk1"/>
                </a:solidFill>
                <a:latin typeface="Calibri"/>
                <a:ea typeface="Calibri"/>
                <a:cs typeface="Calibri"/>
                <a:sym typeface="Calibri"/>
              </a:rPr>
              <a:t>6. Requerimientos.</a:t>
            </a:r>
            <a:endParaRPr sz="1400" b="0" i="0" u="none" strike="noStrike" cap="none">
              <a:solidFill>
                <a:srgbClr val="000000"/>
              </a:solidFill>
              <a:latin typeface="Arial"/>
              <a:ea typeface="Arial"/>
              <a:cs typeface="Arial"/>
              <a:sym typeface="Arial"/>
            </a:endParaRPr>
          </a:p>
        </p:txBody>
      </p:sp>
      <p:sp>
        <p:nvSpPr>
          <p:cNvPr id="215" name="Google Shape;215;g138b78c77e4_0_9"/>
          <p:cNvSpPr txBox="1"/>
          <p:nvPr/>
        </p:nvSpPr>
        <p:spPr>
          <a:xfrm>
            <a:off x="965412" y="2285167"/>
            <a:ext cx="10360500" cy="708000"/>
          </a:xfrm>
          <a:prstGeom prst="rect">
            <a:avLst/>
          </a:prstGeom>
          <a:noFill/>
          <a:ln>
            <a:noFill/>
          </a:ln>
        </p:spPr>
        <p:txBody>
          <a:bodyPr spcFirstLastPara="1" wrap="square" lIns="91425" tIns="45700" rIns="91425" bIns="45700" anchor="t" anchorCtr="0">
            <a:spAutoFit/>
          </a:bodyPr>
          <a:lstStyle/>
          <a:p>
            <a:pPr marL="457200" marR="0" lvl="0" indent="-355600" algn="just" rtl="0">
              <a:lnSpc>
                <a:spcPct val="100000"/>
              </a:lnSpc>
              <a:spcBef>
                <a:spcPts val="0"/>
              </a:spcBef>
              <a:spcAft>
                <a:spcPts val="0"/>
              </a:spcAft>
              <a:buClr>
                <a:schemeClr val="dk1"/>
              </a:buClr>
              <a:buSzPts val="2000"/>
              <a:buFont typeface="Calibri"/>
              <a:buChar char="●"/>
            </a:pPr>
            <a:r>
              <a:rPr lang="es-CO" sz="2000" b="0" i="0" u="none" strike="noStrike" cap="none">
                <a:solidFill>
                  <a:schemeClr val="dk1"/>
                </a:solidFill>
                <a:latin typeface="Calibri"/>
                <a:ea typeface="Calibri"/>
                <a:cs typeface="Calibri"/>
                <a:sym typeface="Calibri"/>
              </a:rPr>
              <a:t>El sistema permitirá el registro de la información del usuario con un formulario que contiene los siguientes campos: nombre, identificación, dirección, teléfono, entre otros.</a:t>
            </a:r>
            <a:endParaRPr sz="2000" b="0" i="0" u="none" strike="noStrike" cap="none">
              <a:solidFill>
                <a:schemeClr val="dk1"/>
              </a:solidFill>
              <a:latin typeface="Calibri"/>
              <a:ea typeface="Calibri"/>
              <a:cs typeface="Calibri"/>
              <a:sym typeface="Calibri"/>
            </a:endParaRPr>
          </a:p>
        </p:txBody>
      </p:sp>
      <p:pic>
        <p:nvPicPr>
          <p:cNvPr id="216" name="Google Shape;216;g138b78c77e4_0_9"/>
          <p:cNvPicPr preferRelativeResize="0"/>
          <p:nvPr/>
        </p:nvPicPr>
        <p:blipFill rotWithShape="1">
          <a:blip r:embed="rId3">
            <a:alphaModFix/>
          </a:blip>
          <a:srcRect l="10465" t="17372" r="23791" b="10121"/>
          <a:stretch/>
        </p:blipFill>
        <p:spPr>
          <a:xfrm>
            <a:off x="8804135" y="386028"/>
            <a:ext cx="1961310" cy="720481"/>
          </a:xfrm>
          <a:prstGeom prst="rect">
            <a:avLst/>
          </a:prstGeom>
          <a:noFill/>
          <a:ln>
            <a:noFill/>
          </a:ln>
        </p:spPr>
      </p:pic>
      <p:pic>
        <p:nvPicPr>
          <p:cNvPr id="217" name="Google Shape;217;g138b78c77e4_0_9"/>
          <p:cNvPicPr preferRelativeResize="0"/>
          <p:nvPr/>
        </p:nvPicPr>
        <p:blipFill rotWithShape="1">
          <a:blip r:embed="rId4">
            <a:alphaModFix/>
          </a:blip>
          <a:srcRect/>
          <a:stretch/>
        </p:blipFill>
        <p:spPr>
          <a:xfrm>
            <a:off x="0" y="6269823"/>
            <a:ext cx="12192000" cy="644887"/>
          </a:xfrm>
          <a:prstGeom prst="rect">
            <a:avLst/>
          </a:prstGeom>
          <a:noFill/>
          <a:ln>
            <a:noFill/>
          </a:ln>
        </p:spPr>
      </p:pic>
      <p:sp>
        <p:nvSpPr>
          <p:cNvPr id="218" name="Google Shape;218;g138b78c77e4_0_9"/>
          <p:cNvSpPr txBox="1"/>
          <p:nvPr/>
        </p:nvSpPr>
        <p:spPr>
          <a:xfrm>
            <a:off x="1022561" y="1415594"/>
            <a:ext cx="6096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CO" sz="2400" b="1" i="0" u="none" strike="noStrike" cap="none">
                <a:solidFill>
                  <a:schemeClr val="dk1"/>
                </a:solidFill>
                <a:latin typeface="Calibri"/>
                <a:ea typeface="Calibri"/>
                <a:cs typeface="Calibri"/>
                <a:sym typeface="Calibri"/>
              </a:rPr>
              <a:t>6.1 Requerimientos Funcionales.</a:t>
            </a:r>
            <a:endParaRPr sz="1400" b="0" i="0" u="none" strike="noStrike" cap="none">
              <a:solidFill>
                <a:srgbClr val="000000"/>
              </a:solidFill>
              <a:latin typeface="Arial"/>
              <a:ea typeface="Arial"/>
              <a:cs typeface="Arial"/>
              <a:sym typeface="Arial"/>
            </a:endParaRPr>
          </a:p>
        </p:txBody>
      </p:sp>
      <p:sp>
        <p:nvSpPr>
          <p:cNvPr id="219" name="Google Shape;219;g138b78c77e4_0_9"/>
          <p:cNvSpPr txBox="1"/>
          <p:nvPr/>
        </p:nvSpPr>
        <p:spPr>
          <a:xfrm>
            <a:off x="915762" y="3227392"/>
            <a:ext cx="10360500" cy="1015800"/>
          </a:xfrm>
          <a:prstGeom prst="rect">
            <a:avLst/>
          </a:prstGeom>
          <a:noFill/>
          <a:ln>
            <a:noFill/>
          </a:ln>
        </p:spPr>
        <p:txBody>
          <a:bodyPr spcFirstLastPara="1" wrap="square" lIns="91425" tIns="45700" rIns="91425" bIns="45700" anchor="t" anchorCtr="0">
            <a:spAutoFit/>
          </a:bodyPr>
          <a:lstStyle/>
          <a:p>
            <a:pPr marL="457200" marR="0" lvl="0" indent="-355600" algn="just" rtl="0">
              <a:lnSpc>
                <a:spcPct val="100000"/>
              </a:lnSpc>
              <a:spcBef>
                <a:spcPts val="0"/>
              </a:spcBef>
              <a:spcAft>
                <a:spcPts val="0"/>
              </a:spcAft>
              <a:buClr>
                <a:schemeClr val="dk1"/>
              </a:buClr>
              <a:buSzPts val="2000"/>
              <a:buFont typeface="Calibri"/>
              <a:buChar char="●"/>
            </a:pPr>
            <a:r>
              <a:rPr lang="es-CO" sz="2000" b="0" i="0" u="none" strike="noStrike" cap="none">
                <a:solidFill>
                  <a:schemeClr val="dk1"/>
                </a:solidFill>
                <a:latin typeface="Calibri"/>
                <a:ea typeface="Calibri"/>
                <a:cs typeface="Calibri"/>
                <a:sym typeface="Calibri"/>
              </a:rPr>
              <a:t>El sistema contará con el botón “Multimedia”, en donde se podrá encontrar variedad de contenido que ayudará al usuario a calmarse casi inmediatamente en diferentes situaciones emocionales como lo es el estrés o la ansiedad.</a:t>
            </a:r>
            <a:endParaRPr sz="2000" b="0" i="0" u="none" strike="noStrike" cap="none">
              <a:solidFill>
                <a:schemeClr val="dk1"/>
              </a:solidFill>
              <a:latin typeface="Calibri"/>
              <a:ea typeface="Calibri"/>
              <a:cs typeface="Calibri"/>
              <a:sym typeface="Calibri"/>
            </a:endParaRPr>
          </a:p>
        </p:txBody>
      </p:sp>
      <p:sp>
        <p:nvSpPr>
          <p:cNvPr id="220" name="Google Shape;220;g138b78c77e4_0_9"/>
          <p:cNvSpPr txBox="1"/>
          <p:nvPr/>
        </p:nvSpPr>
        <p:spPr>
          <a:xfrm>
            <a:off x="889212" y="4428392"/>
            <a:ext cx="10360500" cy="1015800"/>
          </a:xfrm>
          <a:prstGeom prst="rect">
            <a:avLst/>
          </a:prstGeom>
          <a:noFill/>
          <a:ln>
            <a:noFill/>
          </a:ln>
        </p:spPr>
        <p:txBody>
          <a:bodyPr spcFirstLastPara="1" wrap="square" lIns="91425" tIns="45700" rIns="91425" bIns="45700" anchor="t" anchorCtr="0">
            <a:spAutoFit/>
          </a:bodyPr>
          <a:lstStyle/>
          <a:p>
            <a:pPr marL="457200" marR="0" lvl="0" indent="-355600" algn="just" rtl="0">
              <a:lnSpc>
                <a:spcPct val="100000"/>
              </a:lnSpc>
              <a:spcBef>
                <a:spcPts val="0"/>
              </a:spcBef>
              <a:spcAft>
                <a:spcPts val="0"/>
              </a:spcAft>
              <a:buClr>
                <a:schemeClr val="dk1"/>
              </a:buClr>
              <a:buSzPts val="2000"/>
              <a:buFont typeface="Calibri"/>
              <a:buChar char="●"/>
            </a:pPr>
            <a:r>
              <a:rPr lang="es-CO" sz="2000" b="0" i="0" u="none" strike="noStrike" cap="none">
                <a:solidFill>
                  <a:schemeClr val="dk1"/>
                </a:solidFill>
                <a:latin typeface="Calibri"/>
                <a:ea typeface="Calibri"/>
                <a:cs typeface="Calibri"/>
                <a:sym typeface="Calibri"/>
              </a:rPr>
              <a:t>El sistema contará con un botón denominado “Calm Me”, el cual redireccionará al usuario a la sección en la que se realizará la sesión de cromoterapia, dependiendo de su respuesta al preguntarle su estado de ánimo.</a:t>
            </a:r>
            <a:endParaRPr sz="2000" b="0" i="0" u="none" strike="noStrike" cap="none">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g138b78c77e4_0_20"/>
          <p:cNvSpPr txBox="1"/>
          <p:nvPr/>
        </p:nvSpPr>
        <p:spPr>
          <a:xfrm>
            <a:off x="1022561" y="801494"/>
            <a:ext cx="6096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CO" sz="2400" b="1" i="0" u="none" strike="noStrike" cap="none">
                <a:solidFill>
                  <a:schemeClr val="dk1"/>
                </a:solidFill>
                <a:latin typeface="Calibri"/>
                <a:ea typeface="Calibri"/>
                <a:cs typeface="Calibri"/>
                <a:sym typeface="Calibri"/>
              </a:rPr>
              <a:t>6. Requerimientos.</a:t>
            </a:r>
            <a:endParaRPr sz="1400" b="0" i="0" u="none" strike="noStrike" cap="none">
              <a:solidFill>
                <a:srgbClr val="000000"/>
              </a:solidFill>
              <a:latin typeface="Arial"/>
              <a:ea typeface="Arial"/>
              <a:cs typeface="Arial"/>
              <a:sym typeface="Arial"/>
            </a:endParaRPr>
          </a:p>
        </p:txBody>
      </p:sp>
      <p:sp>
        <p:nvSpPr>
          <p:cNvPr id="226" name="Google Shape;226;g138b78c77e4_0_20"/>
          <p:cNvSpPr txBox="1"/>
          <p:nvPr/>
        </p:nvSpPr>
        <p:spPr>
          <a:xfrm>
            <a:off x="965412" y="2132767"/>
            <a:ext cx="10360500" cy="1323600"/>
          </a:xfrm>
          <a:prstGeom prst="rect">
            <a:avLst/>
          </a:prstGeom>
          <a:noFill/>
          <a:ln>
            <a:noFill/>
          </a:ln>
        </p:spPr>
        <p:txBody>
          <a:bodyPr spcFirstLastPara="1" wrap="square" lIns="91425" tIns="45700" rIns="91425" bIns="45700" anchor="t" anchorCtr="0">
            <a:spAutoFit/>
          </a:bodyPr>
          <a:lstStyle/>
          <a:p>
            <a:pPr marL="457200" marR="0" lvl="0" indent="-355600" algn="just" rtl="0">
              <a:lnSpc>
                <a:spcPct val="100000"/>
              </a:lnSpc>
              <a:spcBef>
                <a:spcPts val="0"/>
              </a:spcBef>
              <a:spcAft>
                <a:spcPts val="0"/>
              </a:spcAft>
              <a:buClr>
                <a:schemeClr val="dk1"/>
              </a:buClr>
              <a:buSzPts val="2000"/>
              <a:buFont typeface="Calibri"/>
              <a:buChar char="●"/>
            </a:pPr>
            <a:r>
              <a:rPr lang="es-CO" sz="2000" b="0" i="0" u="none" strike="noStrike" cap="none">
                <a:solidFill>
                  <a:schemeClr val="dk1"/>
                </a:solidFill>
                <a:latin typeface="Calibri"/>
                <a:ea typeface="Calibri"/>
                <a:cs typeface="Calibri"/>
                <a:sym typeface="Calibri"/>
              </a:rPr>
              <a:t>El sistema mostrará al usuario un recuadro con las diferentes emociones negativas que puede estar sintiendo en ese momento, las cuales estarán presentadas individualmente en cuadrados más pequeños con texto y una imagen para guiar al usuario, y después de ser elegidas, el recuadro ya no se mostrará.</a:t>
            </a:r>
            <a:endParaRPr sz="2000" b="0" i="0" u="none" strike="noStrike" cap="none">
              <a:solidFill>
                <a:schemeClr val="dk1"/>
              </a:solidFill>
              <a:latin typeface="Calibri"/>
              <a:ea typeface="Calibri"/>
              <a:cs typeface="Calibri"/>
              <a:sym typeface="Calibri"/>
            </a:endParaRPr>
          </a:p>
        </p:txBody>
      </p:sp>
      <p:pic>
        <p:nvPicPr>
          <p:cNvPr id="227" name="Google Shape;227;g138b78c77e4_0_20"/>
          <p:cNvPicPr preferRelativeResize="0"/>
          <p:nvPr/>
        </p:nvPicPr>
        <p:blipFill rotWithShape="1">
          <a:blip r:embed="rId3">
            <a:alphaModFix/>
          </a:blip>
          <a:srcRect l="10465" t="17372" r="23791" b="10121"/>
          <a:stretch/>
        </p:blipFill>
        <p:spPr>
          <a:xfrm>
            <a:off x="8804135" y="386028"/>
            <a:ext cx="1961310" cy="720481"/>
          </a:xfrm>
          <a:prstGeom prst="rect">
            <a:avLst/>
          </a:prstGeom>
          <a:noFill/>
          <a:ln>
            <a:noFill/>
          </a:ln>
        </p:spPr>
      </p:pic>
      <p:pic>
        <p:nvPicPr>
          <p:cNvPr id="228" name="Google Shape;228;g138b78c77e4_0_20"/>
          <p:cNvPicPr preferRelativeResize="0"/>
          <p:nvPr/>
        </p:nvPicPr>
        <p:blipFill rotWithShape="1">
          <a:blip r:embed="rId4">
            <a:alphaModFix/>
          </a:blip>
          <a:srcRect/>
          <a:stretch/>
        </p:blipFill>
        <p:spPr>
          <a:xfrm>
            <a:off x="0" y="6269823"/>
            <a:ext cx="12192000" cy="644887"/>
          </a:xfrm>
          <a:prstGeom prst="rect">
            <a:avLst/>
          </a:prstGeom>
          <a:noFill/>
          <a:ln>
            <a:noFill/>
          </a:ln>
        </p:spPr>
      </p:pic>
      <p:sp>
        <p:nvSpPr>
          <p:cNvPr id="229" name="Google Shape;229;g138b78c77e4_0_20"/>
          <p:cNvSpPr txBox="1"/>
          <p:nvPr/>
        </p:nvSpPr>
        <p:spPr>
          <a:xfrm>
            <a:off x="1022561" y="1491794"/>
            <a:ext cx="6096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CO" sz="2400" b="1" i="0" u="none" strike="noStrike" cap="none">
                <a:solidFill>
                  <a:schemeClr val="dk1"/>
                </a:solidFill>
                <a:latin typeface="Calibri"/>
                <a:ea typeface="Calibri"/>
                <a:cs typeface="Calibri"/>
                <a:sym typeface="Calibri"/>
              </a:rPr>
              <a:t>6.1 Requerimientos Funcionales.</a:t>
            </a:r>
            <a:endParaRPr sz="1400" b="0" i="0" u="none" strike="noStrike" cap="none">
              <a:solidFill>
                <a:srgbClr val="000000"/>
              </a:solidFill>
              <a:latin typeface="Arial"/>
              <a:ea typeface="Arial"/>
              <a:cs typeface="Arial"/>
              <a:sym typeface="Arial"/>
            </a:endParaRPr>
          </a:p>
        </p:txBody>
      </p:sp>
      <p:sp>
        <p:nvSpPr>
          <p:cNvPr id="230" name="Google Shape;230;g138b78c77e4_0_20"/>
          <p:cNvSpPr txBox="1"/>
          <p:nvPr/>
        </p:nvSpPr>
        <p:spPr>
          <a:xfrm>
            <a:off x="965412" y="3711842"/>
            <a:ext cx="10360500" cy="1015800"/>
          </a:xfrm>
          <a:prstGeom prst="rect">
            <a:avLst/>
          </a:prstGeom>
          <a:noFill/>
          <a:ln>
            <a:noFill/>
          </a:ln>
        </p:spPr>
        <p:txBody>
          <a:bodyPr spcFirstLastPara="1" wrap="square" lIns="91425" tIns="45700" rIns="91425" bIns="45700" anchor="t" anchorCtr="0">
            <a:spAutoFit/>
          </a:bodyPr>
          <a:lstStyle/>
          <a:p>
            <a:pPr marL="457200" marR="0" lvl="0" indent="-355600" algn="just" rtl="0">
              <a:lnSpc>
                <a:spcPct val="100000"/>
              </a:lnSpc>
              <a:spcBef>
                <a:spcPts val="0"/>
              </a:spcBef>
              <a:spcAft>
                <a:spcPts val="0"/>
              </a:spcAft>
              <a:buClr>
                <a:schemeClr val="dk1"/>
              </a:buClr>
              <a:buSzPts val="2000"/>
              <a:buFont typeface="Calibri"/>
              <a:buChar char="●"/>
            </a:pPr>
            <a:r>
              <a:rPr lang="es-CO" sz="2000" b="0" i="0" u="none" strike="noStrike" cap="none">
                <a:solidFill>
                  <a:schemeClr val="dk1"/>
                </a:solidFill>
                <a:latin typeface="Calibri"/>
                <a:ea typeface="Calibri"/>
                <a:cs typeface="Calibri"/>
                <a:sym typeface="Calibri"/>
              </a:rPr>
              <a:t>El sistema guardará la respuesta del usuario, almacenando en la base de datos para el seguimiento del estado de ánimo del usuario, y enviará la información al artefacto LED para activar su funcionalidad.</a:t>
            </a:r>
            <a:endParaRPr sz="2000" b="0" i="0" u="none" strike="noStrike" cap="none">
              <a:solidFill>
                <a:schemeClr val="dk1"/>
              </a:solidFill>
              <a:latin typeface="Calibri"/>
              <a:ea typeface="Calibri"/>
              <a:cs typeface="Calibri"/>
              <a:sym typeface="Calibri"/>
            </a:endParaRPr>
          </a:p>
        </p:txBody>
      </p:sp>
      <p:sp>
        <p:nvSpPr>
          <p:cNvPr id="231" name="Google Shape;231;g138b78c77e4_0_20"/>
          <p:cNvSpPr txBox="1"/>
          <p:nvPr/>
        </p:nvSpPr>
        <p:spPr>
          <a:xfrm>
            <a:off x="1022562" y="5032442"/>
            <a:ext cx="10360500" cy="708000"/>
          </a:xfrm>
          <a:prstGeom prst="rect">
            <a:avLst/>
          </a:prstGeom>
          <a:noFill/>
          <a:ln>
            <a:noFill/>
          </a:ln>
        </p:spPr>
        <p:txBody>
          <a:bodyPr spcFirstLastPara="1" wrap="square" lIns="91425" tIns="45700" rIns="91425" bIns="45700" anchor="t" anchorCtr="0">
            <a:spAutoFit/>
          </a:bodyPr>
          <a:lstStyle/>
          <a:p>
            <a:pPr marL="457200" marR="0" lvl="0" indent="-355600" algn="just" rtl="0">
              <a:lnSpc>
                <a:spcPct val="100000"/>
              </a:lnSpc>
              <a:spcBef>
                <a:spcPts val="0"/>
              </a:spcBef>
              <a:spcAft>
                <a:spcPts val="0"/>
              </a:spcAft>
              <a:buClr>
                <a:schemeClr val="dk1"/>
              </a:buClr>
              <a:buSzPts val="2000"/>
              <a:buFont typeface="Calibri"/>
              <a:buChar char="●"/>
            </a:pPr>
            <a:r>
              <a:rPr lang="es-CO" sz="2000" b="0" i="0" u="none" strike="noStrike" cap="none">
                <a:solidFill>
                  <a:schemeClr val="dk1"/>
                </a:solidFill>
                <a:latin typeface="Calibri"/>
                <a:ea typeface="Calibri"/>
                <a:cs typeface="Calibri"/>
                <a:sym typeface="Calibri"/>
              </a:rPr>
              <a:t>El usuario deberá realizar la activación del artefacto LED, encendiendo el artefacto y conectándolo al dispositivo por medio de bluetooth.</a:t>
            </a:r>
            <a:endParaRPr sz="2000" b="0" i="0" u="none" strike="noStrike" cap="none">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g138b78c77e4_0_31"/>
          <p:cNvSpPr txBox="1"/>
          <p:nvPr/>
        </p:nvSpPr>
        <p:spPr>
          <a:xfrm>
            <a:off x="1022561" y="801494"/>
            <a:ext cx="6096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CO" sz="2400" b="1" i="0" u="none" strike="noStrike" cap="none">
                <a:solidFill>
                  <a:schemeClr val="dk1"/>
                </a:solidFill>
                <a:latin typeface="Calibri"/>
                <a:ea typeface="Calibri"/>
                <a:cs typeface="Calibri"/>
                <a:sym typeface="Calibri"/>
              </a:rPr>
              <a:t>6. Requerimientos.</a:t>
            </a:r>
            <a:endParaRPr sz="1400" b="0" i="0" u="none" strike="noStrike" cap="none">
              <a:solidFill>
                <a:srgbClr val="000000"/>
              </a:solidFill>
              <a:latin typeface="Arial"/>
              <a:ea typeface="Arial"/>
              <a:cs typeface="Arial"/>
              <a:sym typeface="Arial"/>
            </a:endParaRPr>
          </a:p>
        </p:txBody>
      </p:sp>
      <p:sp>
        <p:nvSpPr>
          <p:cNvPr id="237" name="Google Shape;237;g138b78c77e4_0_31"/>
          <p:cNvSpPr txBox="1"/>
          <p:nvPr/>
        </p:nvSpPr>
        <p:spPr>
          <a:xfrm>
            <a:off x="965412" y="2285167"/>
            <a:ext cx="10360500" cy="708000"/>
          </a:xfrm>
          <a:prstGeom prst="rect">
            <a:avLst/>
          </a:prstGeom>
          <a:noFill/>
          <a:ln>
            <a:noFill/>
          </a:ln>
        </p:spPr>
        <p:txBody>
          <a:bodyPr spcFirstLastPara="1" wrap="square" lIns="91425" tIns="45700" rIns="91425" bIns="45700" anchor="t" anchorCtr="0">
            <a:spAutoFit/>
          </a:bodyPr>
          <a:lstStyle/>
          <a:p>
            <a:pPr marL="457200" marR="0" lvl="0" indent="-355600" algn="just" rtl="0">
              <a:lnSpc>
                <a:spcPct val="100000"/>
              </a:lnSpc>
              <a:spcBef>
                <a:spcPts val="0"/>
              </a:spcBef>
              <a:spcAft>
                <a:spcPts val="0"/>
              </a:spcAft>
              <a:buClr>
                <a:schemeClr val="dk1"/>
              </a:buClr>
              <a:buSzPts val="2000"/>
              <a:buFont typeface="Calibri"/>
              <a:buChar char="●"/>
            </a:pPr>
            <a:r>
              <a:rPr lang="es-CO" sz="2000" b="0" i="0" u="none" strike="noStrike" cap="none">
                <a:solidFill>
                  <a:schemeClr val="dk1"/>
                </a:solidFill>
                <a:latin typeface="Calibri"/>
                <a:ea typeface="Calibri"/>
                <a:cs typeface="Calibri"/>
                <a:sym typeface="Calibri"/>
              </a:rPr>
              <a:t>La aplicación estará limitada a ejecutarse solo en dispositivos móviles con Android 6.0.1 o superiores.</a:t>
            </a:r>
            <a:endParaRPr sz="2000" b="0" i="0" u="none" strike="noStrike" cap="none">
              <a:solidFill>
                <a:schemeClr val="dk1"/>
              </a:solidFill>
              <a:latin typeface="Calibri"/>
              <a:ea typeface="Calibri"/>
              <a:cs typeface="Calibri"/>
              <a:sym typeface="Calibri"/>
            </a:endParaRPr>
          </a:p>
        </p:txBody>
      </p:sp>
      <p:pic>
        <p:nvPicPr>
          <p:cNvPr id="238" name="Google Shape;238;g138b78c77e4_0_31"/>
          <p:cNvPicPr preferRelativeResize="0"/>
          <p:nvPr/>
        </p:nvPicPr>
        <p:blipFill rotWithShape="1">
          <a:blip r:embed="rId3">
            <a:alphaModFix/>
          </a:blip>
          <a:srcRect l="10465" t="17372" r="23791" b="10121"/>
          <a:stretch/>
        </p:blipFill>
        <p:spPr>
          <a:xfrm>
            <a:off x="8804135" y="386028"/>
            <a:ext cx="1961310" cy="720481"/>
          </a:xfrm>
          <a:prstGeom prst="rect">
            <a:avLst/>
          </a:prstGeom>
          <a:noFill/>
          <a:ln>
            <a:noFill/>
          </a:ln>
        </p:spPr>
      </p:pic>
      <p:pic>
        <p:nvPicPr>
          <p:cNvPr id="239" name="Google Shape;239;g138b78c77e4_0_31"/>
          <p:cNvPicPr preferRelativeResize="0"/>
          <p:nvPr/>
        </p:nvPicPr>
        <p:blipFill rotWithShape="1">
          <a:blip r:embed="rId4">
            <a:alphaModFix/>
          </a:blip>
          <a:srcRect/>
          <a:stretch/>
        </p:blipFill>
        <p:spPr>
          <a:xfrm>
            <a:off x="0" y="6269823"/>
            <a:ext cx="12192000" cy="644887"/>
          </a:xfrm>
          <a:prstGeom prst="rect">
            <a:avLst/>
          </a:prstGeom>
          <a:noFill/>
          <a:ln>
            <a:noFill/>
          </a:ln>
        </p:spPr>
      </p:pic>
      <p:sp>
        <p:nvSpPr>
          <p:cNvPr id="240" name="Google Shape;240;g138b78c77e4_0_31"/>
          <p:cNvSpPr txBox="1"/>
          <p:nvPr/>
        </p:nvSpPr>
        <p:spPr>
          <a:xfrm>
            <a:off x="1022561" y="1491794"/>
            <a:ext cx="6096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CO" sz="2400" b="1" i="0" u="none" strike="noStrike" cap="none">
                <a:solidFill>
                  <a:schemeClr val="dk1"/>
                </a:solidFill>
                <a:latin typeface="Calibri"/>
                <a:ea typeface="Calibri"/>
                <a:cs typeface="Calibri"/>
                <a:sym typeface="Calibri"/>
              </a:rPr>
              <a:t>6.2 Requerimientos No Funcionales.</a:t>
            </a:r>
            <a:endParaRPr sz="1400" b="0" i="0" u="none" strike="noStrike" cap="none">
              <a:solidFill>
                <a:srgbClr val="000000"/>
              </a:solidFill>
              <a:latin typeface="Arial"/>
              <a:ea typeface="Arial"/>
              <a:cs typeface="Arial"/>
              <a:sym typeface="Arial"/>
            </a:endParaRPr>
          </a:p>
        </p:txBody>
      </p:sp>
      <p:sp>
        <p:nvSpPr>
          <p:cNvPr id="241" name="Google Shape;241;g138b78c77e4_0_31"/>
          <p:cNvSpPr txBox="1"/>
          <p:nvPr/>
        </p:nvSpPr>
        <p:spPr>
          <a:xfrm>
            <a:off x="965412" y="3254642"/>
            <a:ext cx="10360500" cy="1015800"/>
          </a:xfrm>
          <a:prstGeom prst="rect">
            <a:avLst/>
          </a:prstGeom>
          <a:noFill/>
          <a:ln>
            <a:noFill/>
          </a:ln>
        </p:spPr>
        <p:txBody>
          <a:bodyPr spcFirstLastPara="1" wrap="square" lIns="91425" tIns="45700" rIns="91425" bIns="45700" anchor="t" anchorCtr="0">
            <a:spAutoFit/>
          </a:bodyPr>
          <a:lstStyle/>
          <a:p>
            <a:pPr marL="457200" marR="0" lvl="0" indent="-355600" algn="just" rtl="0">
              <a:lnSpc>
                <a:spcPct val="100000"/>
              </a:lnSpc>
              <a:spcBef>
                <a:spcPts val="0"/>
              </a:spcBef>
              <a:spcAft>
                <a:spcPts val="0"/>
              </a:spcAft>
              <a:buClr>
                <a:schemeClr val="dk1"/>
              </a:buClr>
              <a:buSzPts val="2000"/>
              <a:buFont typeface="Calibri"/>
              <a:buChar char="●"/>
            </a:pPr>
            <a:r>
              <a:rPr lang="es-CO" sz="2000" b="0" i="0" u="none" strike="noStrike" cap="none">
                <a:solidFill>
                  <a:schemeClr val="dk1"/>
                </a:solidFill>
                <a:latin typeface="Calibri"/>
                <a:ea typeface="Calibri"/>
                <a:cs typeface="Calibri"/>
                <a:sym typeface="Calibri"/>
              </a:rPr>
              <a:t>La aplicación no podrá conceder el acceso hasta que el usuario cree una contraseña fuerte. La contraseña segura puede contener un determinado número de caracteres y una letra mayúscula.</a:t>
            </a:r>
            <a:endParaRPr sz="2000" b="0" i="0" u="none" strike="noStrike" cap="none">
              <a:solidFill>
                <a:schemeClr val="dk1"/>
              </a:solidFill>
              <a:latin typeface="Calibri"/>
              <a:ea typeface="Calibri"/>
              <a:cs typeface="Calibri"/>
              <a:sym typeface="Calibri"/>
            </a:endParaRPr>
          </a:p>
        </p:txBody>
      </p:sp>
      <p:sp>
        <p:nvSpPr>
          <p:cNvPr id="242" name="Google Shape;242;g138b78c77e4_0_31"/>
          <p:cNvSpPr txBox="1"/>
          <p:nvPr/>
        </p:nvSpPr>
        <p:spPr>
          <a:xfrm>
            <a:off x="1022562" y="4499042"/>
            <a:ext cx="10360500" cy="1015800"/>
          </a:xfrm>
          <a:prstGeom prst="rect">
            <a:avLst/>
          </a:prstGeom>
          <a:noFill/>
          <a:ln>
            <a:noFill/>
          </a:ln>
        </p:spPr>
        <p:txBody>
          <a:bodyPr spcFirstLastPara="1" wrap="square" lIns="91425" tIns="45700" rIns="91425" bIns="45700" anchor="t" anchorCtr="0">
            <a:spAutoFit/>
          </a:bodyPr>
          <a:lstStyle/>
          <a:p>
            <a:pPr marL="457200" marR="0" lvl="0" indent="-355600" algn="just" rtl="0">
              <a:lnSpc>
                <a:spcPct val="100000"/>
              </a:lnSpc>
              <a:spcBef>
                <a:spcPts val="0"/>
              </a:spcBef>
              <a:spcAft>
                <a:spcPts val="0"/>
              </a:spcAft>
              <a:buClr>
                <a:schemeClr val="dk1"/>
              </a:buClr>
              <a:buSzPts val="2000"/>
              <a:buFont typeface="Calibri"/>
              <a:buChar char="●"/>
            </a:pPr>
            <a:r>
              <a:rPr lang="es-CO" sz="2000" b="0" i="0" u="none" strike="noStrike" cap="none">
                <a:solidFill>
                  <a:schemeClr val="dk1"/>
                </a:solidFill>
                <a:latin typeface="Calibri"/>
                <a:ea typeface="Calibri"/>
                <a:cs typeface="Calibri"/>
                <a:sym typeface="Calibri"/>
              </a:rPr>
              <a:t>La implementación de la cromoterapia tomará ocho colores base: rojo, naranja, amarillo, turquesa, verde, azul, violeta, magenta; se permitirá la degradación de dichos colores en un máximo del 20% para crear diferentes tonalidades.</a:t>
            </a:r>
            <a:endParaRPr sz="2000" b="0" i="0" u="none" strike="noStrike" cap="none">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g138b78c77e4_0_41"/>
          <p:cNvSpPr txBox="1"/>
          <p:nvPr/>
        </p:nvSpPr>
        <p:spPr>
          <a:xfrm>
            <a:off x="1022561" y="953894"/>
            <a:ext cx="6096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CO" sz="2400" b="1" i="0" u="none" strike="noStrike" cap="none">
                <a:solidFill>
                  <a:schemeClr val="dk1"/>
                </a:solidFill>
                <a:latin typeface="Calibri"/>
                <a:ea typeface="Calibri"/>
                <a:cs typeface="Calibri"/>
                <a:sym typeface="Calibri"/>
              </a:rPr>
              <a:t>6. Requerimientos.</a:t>
            </a:r>
            <a:endParaRPr sz="1400" b="0" i="0" u="none" strike="noStrike" cap="none">
              <a:solidFill>
                <a:srgbClr val="000000"/>
              </a:solidFill>
              <a:latin typeface="Arial"/>
              <a:ea typeface="Arial"/>
              <a:cs typeface="Arial"/>
              <a:sym typeface="Arial"/>
            </a:endParaRPr>
          </a:p>
        </p:txBody>
      </p:sp>
      <p:sp>
        <p:nvSpPr>
          <p:cNvPr id="248" name="Google Shape;248;g138b78c77e4_0_41"/>
          <p:cNvSpPr txBox="1"/>
          <p:nvPr/>
        </p:nvSpPr>
        <p:spPr>
          <a:xfrm>
            <a:off x="965412" y="2513767"/>
            <a:ext cx="10360500" cy="1323600"/>
          </a:xfrm>
          <a:prstGeom prst="rect">
            <a:avLst/>
          </a:prstGeom>
          <a:noFill/>
          <a:ln>
            <a:noFill/>
          </a:ln>
        </p:spPr>
        <p:txBody>
          <a:bodyPr spcFirstLastPara="1" wrap="square" lIns="91425" tIns="45700" rIns="91425" bIns="45700" anchor="t" anchorCtr="0">
            <a:spAutoFit/>
          </a:bodyPr>
          <a:lstStyle/>
          <a:p>
            <a:pPr marL="457200" marR="0" lvl="0" indent="-355600" algn="just" rtl="0">
              <a:lnSpc>
                <a:spcPct val="100000"/>
              </a:lnSpc>
              <a:spcBef>
                <a:spcPts val="0"/>
              </a:spcBef>
              <a:spcAft>
                <a:spcPts val="0"/>
              </a:spcAft>
              <a:buClr>
                <a:schemeClr val="dk1"/>
              </a:buClr>
              <a:buSzPts val="2000"/>
              <a:buFont typeface="Calibri"/>
              <a:buChar char="●"/>
            </a:pPr>
            <a:r>
              <a:rPr lang="es-CO" sz="2000" b="0" i="0" u="none" strike="noStrike" cap="none">
                <a:solidFill>
                  <a:schemeClr val="dk1"/>
                </a:solidFill>
                <a:latin typeface="Calibri"/>
                <a:ea typeface="Calibri"/>
                <a:cs typeface="Calibri"/>
                <a:sym typeface="Calibri"/>
              </a:rPr>
              <a:t>La información almacenada del seguimiento del estado de ánimo del usuario y el número de sesiones de cromoterapia será observada y empleada únicamente por el usuario, el sistema y el administrador de datos. En ningún momento se utilizará esta información para crear reportes públicos de salud mental a menos de que se tenga la autorización del usuario.</a:t>
            </a:r>
            <a:endParaRPr sz="2000" b="0" i="0" u="none" strike="noStrike" cap="none">
              <a:solidFill>
                <a:schemeClr val="dk1"/>
              </a:solidFill>
              <a:latin typeface="Calibri"/>
              <a:ea typeface="Calibri"/>
              <a:cs typeface="Calibri"/>
              <a:sym typeface="Calibri"/>
            </a:endParaRPr>
          </a:p>
        </p:txBody>
      </p:sp>
      <p:pic>
        <p:nvPicPr>
          <p:cNvPr id="249" name="Google Shape;249;g138b78c77e4_0_41"/>
          <p:cNvPicPr preferRelativeResize="0"/>
          <p:nvPr/>
        </p:nvPicPr>
        <p:blipFill rotWithShape="1">
          <a:blip r:embed="rId3">
            <a:alphaModFix/>
          </a:blip>
          <a:srcRect l="10465" t="17372" r="23791" b="10121"/>
          <a:stretch/>
        </p:blipFill>
        <p:spPr>
          <a:xfrm>
            <a:off x="8804135" y="386028"/>
            <a:ext cx="1961310" cy="720481"/>
          </a:xfrm>
          <a:prstGeom prst="rect">
            <a:avLst/>
          </a:prstGeom>
          <a:noFill/>
          <a:ln>
            <a:noFill/>
          </a:ln>
        </p:spPr>
      </p:pic>
      <p:pic>
        <p:nvPicPr>
          <p:cNvPr id="250" name="Google Shape;250;g138b78c77e4_0_41"/>
          <p:cNvPicPr preferRelativeResize="0"/>
          <p:nvPr/>
        </p:nvPicPr>
        <p:blipFill rotWithShape="1">
          <a:blip r:embed="rId4">
            <a:alphaModFix/>
          </a:blip>
          <a:srcRect/>
          <a:stretch/>
        </p:blipFill>
        <p:spPr>
          <a:xfrm>
            <a:off x="0" y="6269823"/>
            <a:ext cx="12192000" cy="644887"/>
          </a:xfrm>
          <a:prstGeom prst="rect">
            <a:avLst/>
          </a:prstGeom>
          <a:noFill/>
          <a:ln>
            <a:noFill/>
          </a:ln>
        </p:spPr>
      </p:pic>
      <p:sp>
        <p:nvSpPr>
          <p:cNvPr id="251" name="Google Shape;251;g138b78c77e4_0_41"/>
          <p:cNvSpPr txBox="1"/>
          <p:nvPr/>
        </p:nvSpPr>
        <p:spPr>
          <a:xfrm>
            <a:off x="1022561" y="1644194"/>
            <a:ext cx="6096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CO" sz="2400" b="1" i="0" u="none" strike="noStrike" cap="none">
                <a:solidFill>
                  <a:schemeClr val="dk1"/>
                </a:solidFill>
                <a:latin typeface="Calibri"/>
                <a:ea typeface="Calibri"/>
                <a:cs typeface="Calibri"/>
                <a:sym typeface="Calibri"/>
              </a:rPr>
              <a:t>6.2 Requerimientos No Funcionales.</a:t>
            </a:r>
            <a:endParaRPr sz="1400" b="0" i="0" u="none" strike="noStrike" cap="none">
              <a:solidFill>
                <a:srgbClr val="000000"/>
              </a:solidFill>
              <a:latin typeface="Arial"/>
              <a:ea typeface="Arial"/>
              <a:cs typeface="Arial"/>
              <a:sym typeface="Arial"/>
            </a:endParaRPr>
          </a:p>
        </p:txBody>
      </p:sp>
      <p:sp>
        <p:nvSpPr>
          <p:cNvPr id="252" name="Google Shape;252;g138b78c77e4_0_41"/>
          <p:cNvSpPr txBox="1"/>
          <p:nvPr/>
        </p:nvSpPr>
        <p:spPr>
          <a:xfrm>
            <a:off x="1022562" y="4270442"/>
            <a:ext cx="10360500" cy="708000"/>
          </a:xfrm>
          <a:prstGeom prst="rect">
            <a:avLst/>
          </a:prstGeom>
          <a:noFill/>
          <a:ln>
            <a:noFill/>
          </a:ln>
        </p:spPr>
        <p:txBody>
          <a:bodyPr spcFirstLastPara="1" wrap="square" lIns="91425" tIns="45700" rIns="91425" bIns="45700" anchor="t" anchorCtr="0">
            <a:spAutoFit/>
          </a:bodyPr>
          <a:lstStyle/>
          <a:p>
            <a:pPr marL="457200" marR="0" lvl="0" indent="-355600" algn="just" rtl="0">
              <a:lnSpc>
                <a:spcPct val="100000"/>
              </a:lnSpc>
              <a:spcBef>
                <a:spcPts val="0"/>
              </a:spcBef>
              <a:spcAft>
                <a:spcPts val="0"/>
              </a:spcAft>
              <a:buClr>
                <a:schemeClr val="dk1"/>
              </a:buClr>
              <a:buSzPts val="2000"/>
              <a:buFont typeface="Calibri"/>
              <a:buChar char="●"/>
            </a:pPr>
            <a:r>
              <a:rPr lang="es-CO" sz="2000" b="0" i="0" u="none" strike="noStrike" cap="none">
                <a:solidFill>
                  <a:schemeClr val="dk1"/>
                </a:solidFill>
                <a:latin typeface="Calibri"/>
                <a:ea typeface="Calibri"/>
                <a:cs typeface="Calibri"/>
                <a:sym typeface="Calibri"/>
              </a:rPr>
              <a:t>El sistema de seguridad generará preguntas, cuyas respuestas solo las conoce el usuario, el sistema y el administrador de datos.</a:t>
            </a:r>
            <a:endParaRPr sz="2000" b="0" i="0" u="none" strike="noStrike" cap="none">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g138b78c77e4_0_62"/>
          <p:cNvPicPr preferRelativeResize="0"/>
          <p:nvPr/>
        </p:nvPicPr>
        <p:blipFill>
          <a:blip r:embed="rId3">
            <a:alphaModFix/>
          </a:blip>
          <a:stretch>
            <a:fillRect/>
          </a:stretch>
        </p:blipFill>
        <p:spPr>
          <a:xfrm>
            <a:off x="5440325" y="1152038"/>
            <a:ext cx="6609801" cy="4249125"/>
          </a:xfrm>
          <a:prstGeom prst="rect">
            <a:avLst/>
          </a:prstGeom>
          <a:noFill/>
          <a:ln>
            <a:noFill/>
          </a:ln>
        </p:spPr>
      </p:pic>
      <p:pic>
        <p:nvPicPr>
          <p:cNvPr id="258" name="Google Shape;258;g138b78c77e4_0_62"/>
          <p:cNvPicPr preferRelativeResize="0"/>
          <p:nvPr/>
        </p:nvPicPr>
        <p:blipFill>
          <a:blip r:embed="rId3">
            <a:alphaModFix/>
          </a:blip>
          <a:stretch>
            <a:fillRect/>
          </a:stretch>
        </p:blipFill>
        <p:spPr>
          <a:xfrm>
            <a:off x="436317" y="1544287"/>
            <a:ext cx="5626483" cy="3617025"/>
          </a:xfrm>
          <a:prstGeom prst="rect">
            <a:avLst/>
          </a:prstGeom>
          <a:noFill/>
          <a:ln>
            <a:noFill/>
          </a:ln>
        </p:spPr>
      </p:pic>
      <p:sp>
        <p:nvSpPr>
          <p:cNvPr id="259" name="Google Shape;259;g138b78c77e4_0_62"/>
          <p:cNvSpPr txBox="1"/>
          <p:nvPr/>
        </p:nvSpPr>
        <p:spPr>
          <a:xfrm>
            <a:off x="1022561" y="801494"/>
            <a:ext cx="6096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CO" sz="2400" b="1" i="0" u="none" strike="noStrike" cap="none">
                <a:solidFill>
                  <a:schemeClr val="dk1"/>
                </a:solidFill>
                <a:latin typeface="Calibri"/>
                <a:ea typeface="Calibri"/>
                <a:cs typeface="Calibri"/>
                <a:sym typeface="Calibri"/>
              </a:rPr>
              <a:t>7. Historias de Usuario.</a:t>
            </a:r>
            <a:endParaRPr sz="1400" b="0" i="0" u="none" strike="noStrike" cap="none">
              <a:solidFill>
                <a:srgbClr val="000000"/>
              </a:solidFill>
              <a:latin typeface="Arial"/>
              <a:ea typeface="Arial"/>
              <a:cs typeface="Arial"/>
              <a:sym typeface="Arial"/>
            </a:endParaRPr>
          </a:p>
        </p:txBody>
      </p:sp>
      <p:pic>
        <p:nvPicPr>
          <p:cNvPr id="260" name="Google Shape;260;g138b78c77e4_0_62"/>
          <p:cNvPicPr preferRelativeResize="0"/>
          <p:nvPr/>
        </p:nvPicPr>
        <p:blipFill rotWithShape="1">
          <a:blip r:embed="rId4">
            <a:alphaModFix/>
          </a:blip>
          <a:srcRect l="10465" t="17372" r="23791" b="10121"/>
          <a:stretch/>
        </p:blipFill>
        <p:spPr>
          <a:xfrm>
            <a:off x="8804135" y="386028"/>
            <a:ext cx="1961310" cy="720481"/>
          </a:xfrm>
          <a:prstGeom prst="rect">
            <a:avLst/>
          </a:prstGeom>
          <a:noFill/>
          <a:ln>
            <a:noFill/>
          </a:ln>
        </p:spPr>
      </p:pic>
      <p:pic>
        <p:nvPicPr>
          <p:cNvPr id="261" name="Google Shape;261;g138b78c77e4_0_62"/>
          <p:cNvPicPr preferRelativeResize="0"/>
          <p:nvPr/>
        </p:nvPicPr>
        <p:blipFill rotWithShape="1">
          <a:blip r:embed="rId5">
            <a:alphaModFix/>
          </a:blip>
          <a:srcRect/>
          <a:stretch/>
        </p:blipFill>
        <p:spPr>
          <a:xfrm>
            <a:off x="0" y="6269823"/>
            <a:ext cx="12192000" cy="644887"/>
          </a:xfrm>
          <a:prstGeom prst="rect">
            <a:avLst/>
          </a:prstGeom>
          <a:noFill/>
          <a:ln>
            <a:noFill/>
          </a:ln>
        </p:spPr>
      </p:pic>
      <p:sp>
        <p:nvSpPr>
          <p:cNvPr id="262" name="Google Shape;262;g138b78c77e4_0_62"/>
          <p:cNvSpPr txBox="1"/>
          <p:nvPr/>
        </p:nvSpPr>
        <p:spPr>
          <a:xfrm>
            <a:off x="1686150" y="2535975"/>
            <a:ext cx="3397200" cy="1708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s-CO" sz="2100" b="1" i="0" u="none" strike="noStrike" cap="none">
                <a:solidFill>
                  <a:srgbClr val="3D85C6"/>
                </a:solidFill>
                <a:latin typeface="Calibri"/>
                <a:ea typeface="Calibri"/>
                <a:cs typeface="Calibri"/>
                <a:sym typeface="Calibri"/>
              </a:rPr>
              <a:t>HU-07	</a:t>
            </a:r>
            <a:r>
              <a:rPr lang="es-CO" sz="2100" b="0" i="0" u="none" strike="noStrike" cap="none">
                <a:solidFill>
                  <a:schemeClr val="dk1"/>
                </a:solidFill>
                <a:latin typeface="Calibri"/>
                <a:ea typeface="Calibri"/>
                <a:cs typeface="Calibri"/>
                <a:sym typeface="Calibri"/>
              </a:rPr>
              <a:t>Cómo administrador, deseó establecer los permisos requeridos para cada uno de los usuarios y demás administradores.</a:t>
            </a:r>
            <a:endParaRPr sz="2100" b="0" i="0" u="none" strike="noStrike" cap="none">
              <a:solidFill>
                <a:schemeClr val="dk1"/>
              </a:solidFill>
              <a:latin typeface="Calibri"/>
              <a:ea typeface="Calibri"/>
              <a:cs typeface="Calibri"/>
              <a:sym typeface="Calibri"/>
            </a:endParaRPr>
          </a:p>
        </p:txBody>
      </p:sp>
      <p:sp>
        <p:nvSpPr>
          <p:cNvPr id="263" name="Google Shape;263;g138b78c77e4_0_62"/>
          <p:cNvSpPr txBox="1"/>
          <p:nvPr/>
        </p:nvSpPr>
        <p:spPr>
          <a:xfrm>
            <a:off x="6716225" y="2127375"/>
            <a:ext cx="4394700" cy="235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s-CO" sz="2100" b="1" i="0" u="none" strike="noStrike" cap="none">
                <a:solidFill>
                  <a:srgbClr val="3D85C6"/>
                </a:solidFill>
                <a:latin typeface="Calibri"/>
                <a:ea typeface="Calibri"/>
                <a:cs typeface="Calibri"/>
                <a:sym typeface="Calibri"/>
              </a:rPr>
              <a:t>HU-12	</a:t>
            </a:r>
            <a:r>
              <a:rPr lang="es-CO" sz="2100" b="0" i="0" u="none" strike="noStrike" cap="none">
                <a:solidFill>
                  <a:schemeClr val="dk1"/>
                </a:solidFill>
                <a:latin typeface="Calibri"/>
                <a:ea typeface="Calibri"/>
                <a:cs typeface="Calibri"/>
                <a:sym typeface="Calibri"/>
              </a:rPr>
              <a:t>Cómo administrador de la aplicación, necesito administrar la información multimedia en los diferentes apartados de la aplicación, para garantizar al usuario la mejor experiencia en este proceso de mejoramiento emocional.</a:t>
            </a:r>
            <a:endParaRPr sz="2100" b="0" i="0" u="none" strike="noStrike" cap="none">
              <a:solidFill>
                <a:schemeClr val="dk1"/>
              </a:solidFill>
              <a:latin typeface="Calibri"/>
              <a:ea typeface="Calibri"/>
              <a:cs typeface="Calibri"/>
              <a:sym typeface="Calibri"/>
            </a:endParaRPr>
          </a:p>
        </p:txBody>
      </p:sp>
      <p:pic>
        <p:nvPicPr>
          <p:cNvPr id="264" name="Google Shape;264;g138b78c77e4_0_62"/>
          <p:cNvPicPr preferRelativeResize="0"/>
          <p:nvPr/>
        </p:nvPicPr>
        <p:blipFill rotWithShape="1">
          <a:blip r:embed="rId6">
            <a:alphaModFix/>
          </a:blip>
          <a:srcRect/>
          <a:stretch/>
        </p:blipFill>
        <p:spPr>
          <a:xfrm>
            <a:off x="3981300" y="4326700"/>
            <a:ext cx="1708500" cy="1708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txBox="1"/>
          <p:nvPr/>
        </p:nvSpPr>
        <p:spPr>
          <a:xfrm>
            <a:off x="1022561" y="801494"/>
            <a:ext cx="6096000" cy="492600"/>
          </a:xfrm>
          <a:prstGeom prst="rect">
            <a:avLst/>
          </a:prstGeom>
          <a:noFill/>
          <a:ln>
            <a:noFill/>
          </a:ln>
        </p:spPr>
        <p:txBody>
          <a:bodyPr spcFirstLastPara="1" wrap="square" lIns="91425" tIns="45700" rIns="91425" bIns="45700" anchor="t" anchorCtr="0">
            <a:spAutoFit/>
          </a:bodyPr>
          <a:lstStyle/>
          <a:p>
            <a:pPr marL="457189" marR="0" lvl="0" indent="-457189" algn="l" rtl="0">
              <a:lnSpc>
                <a:spcPct val="100000"/>
              </a:lnSpc>
              <a:spcBef>
                <a:spcPts val="0"/>
              </a:spcBef>
              <a:spcAft>
                <a:spcPts val="0"/>
              </a:spcAft>
              <a:buClr>
                <a:schemeClr val="dk1"/>
              </a:buClr>
              <a:buSzPts val="2600"/>
              <a:buFont typeface="Calibri"/>
              <a:buAutoNum type="arabicPeriod"/>
            </a:pPr>
            <a:r>
              <a:rPr lang="es-CO" sz="2600" b="1" i="0" u="none" strike="noStrike" cap="none">
                <a:solidFill>
                  <a:schemeClr val="dk1"/>
                </a:solidFill>
                <a:latin typeface="Calibri"/>
                <a:ea typeface="Calibri"/>
                <a:cs typeface="Calibri"/>
                <a:sym typeface="Calibri"/>
              </a:rPr>
              <a:t>Planteamiento del problema.</a:t>
            </a:r>
            <a:endParaRPr sz="1600" b="0" i="0" u="none" strike="noStrike" cap="none">
              <a:solidFill>
                <a:srgbClr val="000000"/>
              </a:solidFill>
              <a:latin typeface="Arial"/>
              <a:ea typeface="Arial"/>
              <a:cs typeface="Arial"/>
              <a:sym typeface="Arial"/>
            </a:endParaRPr>
          </a:p>
        </p:txBody>
      </p:sp>
      <p:sp>
        <p:nvSpPr>
          <p:cNvPr id="94" name="Google Shape;94;p2"/>
          <p:cNvSpPr txBox="1"/>
          <p:nvPr/>
        </p:nvSpPr>
        <p:spPr>
          <a:xfrm>
            <a:off x="1022562" y="1713667"/>
            <a:ext cx="10360500" cy="16317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000"/>
              <a:buFont typeface="Arial"/>
              <a:buNone/>
            </a:pPr>
            <a:r>
              <a:rPr lang="es-CO" sz="2000" b="0" i="0" u="none" strike="noStrike" cap="none">
                <a:solidFill>
                  <a:schemeClr val="dk1"/>
                </a:solidFill>
                <a:latin typeface="Calibri"/>
                <a:ea typeface="Calibri"/>
                <a:cs typeface="Calibri"/>
                <a:sym typeface="Calibri"/>
              </a:rPr>
              <a:t>En los últimos años, se ha evidenciado un incremento del desequilibrio emocional en las personas debido a factores sociales, económicos y problemas del día a día. A medida que las nuevas generaciones se enfrentan a la vida cotidiana, y después de haber experimentado el aislamiento mundial debido a la pandemia del Covid-19, se han presentado cada vez más reportes por el crecimiento de individuos con problemas emocionales.</a:t>
            </a:r>
            <a:endParaRPr sz="2000" b="0" i="0" u="none" strike="noStrike" cap="none">
              <a:solidFill>
                <a:schemeClr val="dk1"/>
              </a:solidFill>
              <a:latin typeface="Calibri"/>
              <a:ea typeface="Calibri"/>
              <a:cs typeface="Calibri"/>
              <a:sym typeface="Calibri"/>
            </a:endParaRPr>
          </a:p>
        </p:txBody>
      </p:sp>
      <p:pic>
        <p:nvPicPr>
          <p:cNvPr id="95" name="Google Shape;95;p2"/>
          <p:cNvPicPr preferRelativeResize="0"/>
          <p:nvPr/>
        </p:nvPicPr>
        <p:blipFill rotWithShape="1">
          <a:blip r:embed="rId3">
            <a:alphaModFix/>
          </a:blip>
          <a:srcRect l="10465" t="17372" r="23792" b="10121"/>
          <a:stretch/>
        </p:blipFill>
        <p:spPr>
          <a:xfrm>
            <a:off x="8804135" y="386028"/>
            <a:ext cx="1961309" cy="720481"/>
          </a:xfrm>
          <a:prstGeom prst="rect">
            <a:avLst/>
          </a:prstGeom>
          <a:noFill/>
          <a:ln>
            <a:noFill/>
          </a:ln>
        </p:spPr>
      </p:pic>
      <p:pic>
        <p:nvPicPr>
          <p:cNvPr id="96" name="Google Shape;96;p2"/>
          <p:cNvPicPr preferRelativeResize="0"/>
          <p:nvPr/>
        </p:nvPicPr>
        <p:blipFill rotWithShape="1">
          <a:blip r:embed="rId4">
            <a:alphaModFix/>
          </a:blip>
          <a:srcRect/>
          <a:stretch/>
        </p:blipFill>
        <p:spPr>
          <a:xfrm>
            <a:off x="0" y="6269823"/>
            <a:ext cx="12192000" cy="644887"/>
          </a:xfrm>
          <a:prstGeom prst="rect">
            <a:avLst/>
          </a:prstGeom>
          <a:noFill/>
          <a:ln>
            <a:noFill/>
          </a:ln>
        </p:spPr>
      </p:pic>
      <p:pic>
        <p:nvPicPr>
          <p:cNvPr id="97" name="Google Shape;97;p2"/>
          <p:cNvPicPr preferRelativeResize="0"/>
          <p:nvPr/>
        </p:nvPicPr>
        <p:blipFill rotWithShape="1">
          <a:blip r:embed="rId5">
            <a:alphaModFix/>
          </a:blip>
          <a:srcRect/>
          <a:stretch/>
        </p:blipFill>
        <p:spPr>
          <a:xfrm>
            <a:off x="2085399" y="3262400"/>
            <a:ext cx="3334425" cy="2855025"/>
          </a:xfrm>
          <a:prstGeom prst="rect">
            <a:avLst/>
          </a:prstGeom>
          <a:noFill/>
          <a:ln>
            <a:noFill/>
          </a:ln>
        </p:spPr>
      </p:pic>
      <p:pic>
        <p:nvPicPr>
          <p:cNvPr id="98" name="Google Shape;98;p2"/>
          <p:cNvPicPr preferRelativeResize="0"/>
          <p:nvPr/>
        </p:nvPicPr>
        <p:blipFill rotWithShape="1">
          <a:blip r:embed="rId6">
            <a:alphaModFix/>
          </a:blip>
          <a:srcRect/>
          <a:stretch/>
        </p:blipFill>
        <p:spPr>
          <a:xfrm>
            <a:off x="6948579" y="3417867"/>
            <a:ext cx="2619656" cy="2619656"/>
          </a:xfrm>
          <a:prstGeom prst="rect">
            <a:avLst/>
          </a:prstGeom>
          <a:noFill/>
          <a:ln>
            <a:noFill/>
          </a:ln>
        </p:spPr>
      </p:pic>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g138b78c77e4_0_75"/>
          <p:cNvPicPr preferRelativeResize="0"/>
          <p:nvPr/>
        </p:nvPicPr>
        <p:blipFill>
          <a:blip r:embed="rId3">
            <a:alphaModFix/>
          </a:blip>
          <a:stretch>
            <a:fillRect/>
          </a:stretch>
        </p:blipFill>
        <p:spPr>
          <a:xfrm>
            <a:off x="365450" y="1620500"/>
            <a:ext cx="6096001" cy="3918839"/>
          </a:xfrm>
          <a:prstGeom prst="rect">
            <a:avLst/>
          </a:prstGeom>
          <a:noFill/>
          <a:ln>
            <a:noFill/>
          </a:ln>
        </p:spPr>
      </p:pic>
      <p:sp>
        <p:nvSpPr>
          <p:cNvPr id="270" name="Google Shape;270;g138b78c77e4_0_75"/>
          <p:cNvSpPr txBox="1"/>
          <p:nvPr/>
        </p:nvSpPr>
        <p:spPr>
          <a:xfrm>
            <a:off x="1022561" y="801494"/>
            <a:ext cx="6096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CO" sz="2400" b="1" i="0" u="none" strike="noStrike" cap="none">
                <a:solidFill>
                  <a:schemeClr val="dk1"/>
                </a:solidFill>
                <a:latin typeface="Calibri"/>
                <a:ea typeface="Calibri"/>
                <a:cs typeface="Calibri"/>
                <a:sym typeface="Calibri"/>
              </a:rPr>
              <a:t>7. Historias de Usuario.</a:t>
            </a:r>
            <a:endParaRPr sz="1400" b="0" i="0" u="none" strike="noStrike" cap="none">
              <a:solidFill>
                <a:srgbClr val="000000"/>
              </a:solidFill>
              <a:latin typeface="Arial"/>
              <a:ea typeface="Arial"/>
              <a:cs typeface="Arial"/>
              <a:sym typeface="Arial"/>
            </a:endParaRPr>
          </a:p>
        </p:txBody>
      </p:sp>
      <p:pic>
        <p:nvPicPr>
          <p:cNvPr id="271" name="Google Shape;271;g138b78c77e4_0_75"/>
          <p:cNvPicPr preferRelativeResize="0"/>
          <p:nvPr/>
        </p:nvPicPr>
        <p:blipFill rotWithShape="1">
          <a:blip r:embed="rId4">
            <a:alphaModFix/>
          </a:blip>
          <a:srcRect l="10465" t="17372" r="23791" b="10121"/>
          <a:stretch/>
        </p:blipFill>
        <p:spPr>
          <a:xfrm>
            <a:off x="8804135" y="386028"/>
            <a:ext cx="1961310" cy="720481"/>
          </a:xfrm>
          <a:prstGeom prst="rect">
            <a:avLst/>
          </a:prstGeom>
          <a:noFill/>
          <a:ln>
            <a:noFill/>
          </a:ln>
        </p:spPr>
      </p:pic>
      <p:pic>
        <p:nvPicPr>
          <p:cNvPr id="272" name="Google Shape;272;g138b78c77e4_0_75"/>
          <p:cNvPicPr preferRelativeResize="0"/>
          <p:nvPr/>
        </p:nvPicPr>
        <p:blipFill rotWithShape="1">
          <a:blip r:embed="rId5">
            <a:alphaModFix/>
          </a:blip>
          <a:srcRect/>
          <a:stretch/>
        </p:blipFill>
        <p:spPr>
          <a:xfrm>
            <a:off x="0" y="6269823"/>
            <a:ext cx="12192000" cy="644887"/>
          </a:xfrm>
          <a:prstGeom prst="rect">
            <a:avLst/>
          </a:prstGeom>
          <a:noFill/>
          <a:ln>
            <a:noFill/>
          </a:ln>
        </p:spPr>
      </p:pic>
      <p:sp>
        <p:nvSpPr>
          <p:cNvPr id="273" name="Google Shape;273;g138b78c77e4_0_75"/>
          <p:cNvSpPr txBox="1"/>
          <p:nvPr/>
        </p:nvSpPr>
        <p:spPr>
          <a:xfrm>
            <a:off x="1544375" y="2488975"/>
            <a:ext cx="4002300" cy="235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CO" sz="2100" b="1" i="0" u="none" strike="noStrike" cap="none">
                <a:solidFill>
                  <a:srgbClr val="3D85C6"/>
                </a:solidFill>
                <a:latin typeface="Calibri"/>
                <a:ea typeface="Calibri"/>
                <a:cs typeface="Calibri"/>
                <a:sym typeface="Calibri"/>
              </a:rPr>
              <a:t>HU-10</a:t>
            </a:r>
            <a:r>
              <a:rPr lang="es-CO" sz="2100" b="0" i="0" u="none" strike="noStrike" cap="none">
                <a:solidFill>
                  <a:schemeClr val="dk1"/>
                </a:solidFill>
                <a:latin typeface="Calibri"/>
                <a:ea typeface="Calibri"/>
                <a:cs typeface="Calibri"/>
                <a:sym typeface="Calibri"/>
              </a:rPr>
              <a:t>	Cómo usuario, deseo acceder a diferentes contenidos multimedia en el menú principal de la aplicación, con el fin de tener diversidad de métodos para controlar cualquier emoción determinada.</a:t>
            </a:r>
            <a:endParaRPr sz="2100" b="0" i="0" u="none" strike="noStrike" cap="none">
              <a:solidFill>
                <a:schemeClr val="dk1"/>
              </a:solidFill>
              <a:latin typeface="Calibri"/>
              <a:ea typeface="Calibri"/>
              <a:cs typeface="Calibri"/>
              <a:sym typeface="Calibri"/>
            </a:endParaRPr>
          </a:p>
        </p:txBody>
      </p:sp>
      <p:sp>
        <p:nvSpPr>
          <p:cNvPr id="274" name="Google Shape;274;g138b78c77e4_0_75"/>
          <p:cNvSpPr txBox="1"/>
          <p:nvPr/>
        </p:nvSpPr>
        <p:spPr>
          <a:xfrm>
            <a:off x="7051801" y="2488963"/>
            <a:ext cx="3600600" cy="1385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s-CO" sz="2100" b="1" i="0" u="none" strike="noStrike" cap="none">
                <a:solidFill>
                  <a:srgbClr val="3D85C6"/>
                </a:solidFill>
                <a:latin typeface="Calibri"/>
                <a:ea typeface="Calibri"/>
                <a:cs typeface="Calibri"/>
                <a:sym typeface="Calibri"/>
              </a:rPr>
              <a:t>HU-15	</a:t>
            </a:r>
            <a:r>
              <a:rPr lang="es-CO" sz="2100" b="0" i="0" u="none" strike="noStrike" cap="none">
                <a:solidFill>
                  <a:schemeClr val="dk1"/>
                </a:solidFill>
                <a:latin typeface="Calibri"/>
                <a:ea typeface="Calibri"/>
                <a:cs typeface="Calibri"/>
                <a:sym typeface="Calibri"/>
              </a:rPr>
              <a:t>Cómo usuario de la ampliación deseo tener una guía clara de cómo instalar e inicializar el artefacto LED.</a:t>
            </a:r>
            <a:endParaRPr sz="2100" b="0" i="0" u="none" strike="noStrike" cap="none">
              <a:solidFill>
                <a:schemeClr val="dk1"/>
              </a:solidFill>
              <a:latin typeface="Calibri"/>
              <a:ea typeface="Calibri"/>
              <a:cs typeface="Calibri"/>
              <a:sym typeface="Calibri"/>
            </a:endParaRPr>
          </a:p>
        </p:txBody>
      </p:sp>
      <p:pic>
        <p:nvPicPr>
          <p:cNvPr id="275" name="Google Shape;275;g138b78c77e4_0_75"/>
          <p:cNvPicPr preferRelativeResize="0"/>
          <p:nvPr/>
        </p:nvPicPr>
        <p:blipFill>
          <a:blip r:embed="rId3">
            <a:alphaModFix/>
          </a:blip>
          <a:stretch>
            <a:fillRect/>
          </a:stretch>
        </p:blipFill>
        <p:spPr>
          <a:xfrm>
            <a:off x="5961451" y="1421374"/>
            <a:ext cx="5476499" cy="3520600"/>
          </a:xfrm>
          <a:prstGeom prst="rect">
            <a:avLst/>
          </a:prstGeom>
          <a:noFill/>
          <a:ln>
            <a:noFill/>
          </a:ln>
        </p:spPr>
      </p:pic>
      <p:pic>
        <p:nvPicPr>
          <p:cNvPr id="276" name="Google Shape;276;g138b78c77e4_0_75"/>
          <p:cNvPicPr preferRelativeResize="0"/>
          <p:nvPr/>
        </p:nvPicPr>
        <p:blipFill rotWithShape="1">
          <a:blip r:embed="rId6">
            <a:alphaModFix/>
          </a:blip>
          <a:srcRect/>
          <a:stretch/>
        </p:blipFill>
        <p:spPr>
          <a:xfrm>
            <a:off x="7671000" y="3820125"/>
            <a:ext cx="2068700" cy="20687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g138b78c77e4_0_87"/>
          <p:cNvPicPr preferRelativeResize="0"/>
          <p:nvPr/>
        </p:nvPicPr>
        <p:blipFill>
          <a:blip r:embed="rId3">
            <a:alphaModFix/>
          </a:blip>
          <a:stretch>
            <a:fillRect/>
          </a:stretch>
        </p:blipFill>
        <p:spPr>
          <a:xfrm>
            <a:off x="6059200" y="1687025"/>
            <a:ext cx="5418649" cy="3483401"/>
          </a:xfrm>
          <a:prstGeom prst="rect">
            <a:avLst/>
          </a:prstGeom>
          <a:noFill/>
          <a:ln>
            <a:noFill/>
          </a:ln>
        </p:spPr>
      </p:pic>
      <p:pic>
        <p:nvPicPr>
          <p:cNvPr id="282" name="Google Shape;282;g138b78c77e4_0_87"/>
          <p:cNvPicPr preferRelativeResize="0"/>
          <p:nvPr/>
        </p:nvPicPr>
        <p:blipFill>
          <a:blip r:embed="rId3">
            <a:alphaModFix/>
          </a:blip>
          <a:stretch>
            <a:fillRect/>
          </a:stretch>
        </p:blipFill>
        <p:spPr>
          <a:xfrm>
            <a:off x="241500" y="1271850"/>
            <a:ext cx="6096001" cy="3918839"/>
          </a:xfrm>
          <a:prstGeom prst="rect">
            <a:avLst/>
          </a:prstGeom>
          <a:noFill/>
          <a:ln>
            <a:noFill/>
          </a:ln>
        </p:spPr>
      </p:pic>
      <p:sp>
        <p:nvSpPr>
          <p:cNvPr id="283" name="Google Shape;283;g138b78c77e4_0_87"/>
          <p:cNvSpPr txBox="1"/>
          <p:nvPr/>
        </p:nvSpPr>
        <p:spPr>
          <a:xfrm>
            <a:off x="1022561" y="801494"/>
            <a:ext cx="6096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CO" sz="2400" b="1" i="0" u="none" strike="noStrike" cap="none">
                <a:solidFill>
                  <a:schemeClr val="dk1"/>
                </a:solidFill>
                <a:latin typeface="Calibri"/>
                <a:ea typeface="Calibri"/>
                <a:cs typeface="Calibri"/>
                <a:sym typeface="Calibri"/>
              </a:rPr>
              <a:t>7. Historias de Usuario.</a:t>
            </a:r>
            <a:endParaRPr sz="1400" b="0" i="0" u="none" strike="noStrike" cap="none">
              <a:solidFill>
                <a:srgbClr val="000000"/>
              </a:solidFill>
              <a:latin typeface="Arial"/>
              <a:ea typeface="Arial"/>
              <a:cs typeface="Arial"/>
              <a:sym typeface="Arial"/>
            </a:endParaRPr>
          </a:p>
        </p:txBody>
      </p:sp>
      <p:pic>
        <p:nvPicPr>
          <p:cNvPr id="284" name="Google Shape;284;g138b78c77e4_0_87"/>
          <p:cNvPicPr preferRelativeResize="0"/>
          <p:nvPr/>
        </p:nvPicPr>
        <p:blipFill rotWithShape="1">
          <a:blip r:embed="rId4">
            <a:alphaModFix/>
          </a:blip>
          <a:srcRect l="10465" t="17372" r="23791" b="10121"/>
          <a:stretch/>
        </p:blipFill>
        <p:spPr>
          <a:xfrm>
            <a:off x="8804135" y="386028"/>
            <a:ext cx="1961310" cy="720481"/>
          </a:xfrm>
          <a:prstGeom prst="rect">
            <a:avLst/>
          </a:prstGeom>
          <a:noFill/>
          <a:ln>
            <a:noFill/>
          </a:ln>
        </p:spPr>
      </p:pic>
      <p:pic>
        <p:nvPicPr>
          <p:cNvPr id="285" name="Google Shape;285;g138b78c77e4_0_87"/>
          <p:cNvPicPr preferRelativeResize="0"/>
          <p:nvPr/>
        </p:nvPicPr>
        <p:blipFill rotWithShape="1">
          <a:blip r:embed="rId5">
            <a:alphaModFix/>
          </a:blip>
          <a:srcRect/>
          <a:stretch/>
        </p:blipFill>
        <p:spPr>
          <a:xfrm>
            <a:off x="0" y="6269823"/>
            <a:ext cx="12192000" cy="644887"/>
          </a:xfrm>
          <a:prstGeom prst="rect">
            <a:avLst/>
          </a:prstGeom>
          <a:noFill/>
          <a:ln>
            <a:noFill/>
          </a:ln>
        </p:spPr>
      </p:pic>
      <p:sp>
        <p:nvSpPr>
          <p:cNvPr id="286" name="Google Shape;286;g138b78c77e4_0_87"/>
          <p:cNvSpPr txBox="1"/>
          <p:nvPr/>
        </p:nvSpPr>
        <p:spPr>
          <a:xfrm>
            <a:off x="1359250" y="2377025"/>
            <a:ext cx="4060800" cy="1708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s-CO" sz="2100" b="1" i="0" u="none" strike="noStrike" cap="none">
                <a:solidFill>
                  <a:srgbClr val="3D85C6"/>
                </a:solidFill>
                <a:latin typeface="Calibri"/>
                <a:ea typeface="Calibri"/>
                <a:cs typeface="Calibri"/>
                <a:sym typeface="Calibri"/>
              </a:rPr>
              <a:t>HU-08	</a:t>
            </a:r>
            <a:r>
              <a:rPr lang="es-CO" sz="2100" b="0" i="0" u="none" strike="noStrike" cap="none">
                <a:solidFill>
                  <a:schemeClr val="dk1"/>
                </a:solidFill>
                <a:latin typeface="Calibri"/>
                <a:ea typeface="Calibri"/>
                <a:cs typeface="Calibri"/>
                <a:sym typeface="Calibri"/>
              </a:rPr>
              <a:t>Cómo usuario, deseo poder visualizar de forma gráfica mis avances en la mejoría de mi estabilidad emocional semanal, mensual y anualmente.</a:t>
            </a:r>
            <a:endParaRPr sz="2100" b="0" i="0" u="none" strike="noStrike" cap="none">
              <a:solidFill>
                <a:schemeClr val="dk1"/>
              </a:solidFill>
              <a:latin typeface="Calibri"/>
              <a:ea typeface="Calibri"/>
              <a:cs typeface="Calibri"/>
              <a:sym typeface="Calibri"/>
            </a:endParaRPr>
          </a:p>
        </p:txBody>
      </p:sp>
      <p:sp>
        <p:nvSpPr>
          <p:cNvPr id="287" name="Google Shape;287;g138b78c77e4_0_87"/>
          <p:cNvSpPr txBox="1"/>
          <p:nvPr/>
        </p:nvSpPr>
        <p:spPr>
          <a:xfrm>
            <a:off x="7051800" y="2488975"/>
            <a:ext cx="3616200" cy="2031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s-CO" sz="2100" b="1" i="0" u="none" strike="noStrike" cap="none">
                <a:solidFill>
                  <a:srgbClr val="3D85C6"/>
                </a:solidFill>
                <a:latin typeface="Calibri"/>
                <a:ea typeface="Calibri"/>
                <a:cs typeface="Calibri"/>
                <a:sym typeface="Calibri"/>
              </a:rPr>
              <a:t>HU-16	</a:t>
            </a:r>
            <a:r>
              <a:rPr lang="es-CO" sz="2100" b="0" i="0" u="none" strike="noStrike" cap="none">
                <a:solidFill>
                  <a:schemeClr val="dk1"/>
                </a:solidFill>
                <a:latin typeface="Calibri"/>
                <a:ea typeface="Calibri"/>
                <a:cs typeface="Calibri"/>
                <a:sym typeface="Calibri"/>
              </a:rPr>
              <a:t>Cómo usuario de la aplicación deseó tener rutas de comunicación para solucionar posibles errores o fallas tanto en la aplicación como para el dispositivo.</a:t>
            </a:r>
            <a:endParaRPr sz="2100" b="0" i="0" u="none" strike="noStrike" cap="none">
              <a:solidFill>
                <a:schemeClr val="dk1"/>
              </a:solidFill>
              <a:latin typeface="Calibri"/>
              <a:ea typeface="Calibri"/>
              <a:cs typeface="Calibri"/>
              <a:sym typeface="Calibri"/>
            </a:endParaRPr>
          </a:p>
        </p:txBody>
      </p:sp>
      <p:pic>
        <p:nvPicPr>
          <p:cNvPr id="288" name="Google Shape;288;g138b78c77e4_0_87"/>
          <p:cNvPicPr preferRelativeResize="0"/>
          <p:nvPr/>
        </p:nvPicPr>
        <p:blipFill rotWithShape="1">
          <a:blip r:embed="rId6">
            <a:alphaModFix/>
          </a:blip>
          <a:srcRect/>
          <a:stretch/>
        </p:blipFill>
        <p:spPr>
          <a:xfrm>
            <a:off x="3181650" y="4161725"/>
            <a:ext cx="2031900" cy="2031900"/>
          </a:xfrm>
          <a:prstGeom prst="rect">
            <a:avLst/>
          </a:prstGeom>
          <a:noFill/>
          <a:ln>
            <a:noFill/>
          </a:ln>
        </p:spPr>
      </p:pic>
      <p:pic>
        <p:nvPicPr>
          <p:cNvPr id="289" name="Google Shape;289;g138b78c77e4_0_87"/>
          <p:cNvPicPr preferRelativeResize="0"/>
          <p:nvPr/>
        </p:nvPicPr>
        <p:blipFill rotWithShape="1">
          <a:blip r:embed="rId7">
            <a:alphaModFix/>
          </a:blip>
          <a:srcRect/>
          <a:stretch/>
        </p:blipFill>
        <p:spPr>
          <a:xfrm>
            <a:off x="8610600" y="4433325"/>
            <a:ext cx="1466851" cy="146685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g15b18d328e5_0_6"/>
          <p:cNvSpPr txBox="1"/>
          <p:nvPr/>
        </p:nvSpPr>
        <p:spPr>
          <a:xfrm>
            <a:off x="1022561" y="1030094"/>
            <a:ext cx="6096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CO" sz="2400" b="1">
                <a:solidFill>
                  <a:schemeClr val="dk1"/>
                </a:solidFill>
                <a:latin typeface="Calibri"/>
                <a:ea typeface="Calibri"/>
                <a:cs typeface="Calibri"/>
                <a:sym typeface="Calibri"/>
              </a:rPr>
              <a:t>8</a:t>
            </a:r>
            <a:r>
              <a:rPr lang="es-CO" sz="2400" b="1" i="0" u="none" strike="noStrike" cap="none">
                <a:solidFill>
                  <a:schemeClr val="dk1"/>
                </a:solidFill>
                <a:latin typeface="Calibri"/>
                <a:ea typeface="Calibri"/>
                <a:cs typeface="Calibri"/>
                <a:sym typeface="Calibri"/>
              </a:rPr>
              <a:t>.	</a:t>
            </a:r>
            <a:r>
              <a:rPr lang="es-CO" sz="2400" b="1">
                <a:solidFill>
                  <a:schemeClr val="dk1"/>
                </a:solidFill>
                <a:latin typeface="Calibri"/>
                <a:ea typeface="Calibri"/>
                <a:cs typeface="Calibri"/>
                <a:sym typeface="Calibri"/>
              </a:rPr>
              <a:t>Interfaces Software.</a:t>
            </a:r>
            <a:endParaRPr sz="1400" b="0" i="0" u="none" strike="noStrike" cap="none">
              <a:solidFill>
                <a:srgbClr val="000000"/>
              </a:solidFill>
              <a:latin typeface="Arial"/>
              <a:ea typeface="Arial"/>
              <a:cs typeface="Arial"/>
              <a:sym typeface="Arial"/>
            </a:endParaRPr>
          </a:p>
        </p:txBody>
      </p:sp>
      <p:sp>
        <p:nvSpPr>
          <p:cNvPr id="295" name="Google Shape;295;g15b18d328e5_0_6"/>
          <p:cNvSpPr txBox="1"/>
          <p:nvPr/>
        </p:nvSpPr>
        <p:spPr>
          <a:xfrm>
            <a:off x="1022562" y="1637467"/>
            <a:ext cx="10360500" cy="7080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000"/>
              <a:buFont typeface="Arial"/>
              <a:buNone/>
            </a:pPr>
            <a:r>
              <a:rPr lang="es-CO" sz="2000">
                <a:solidFill>
                  <a:schemeClr val="dk1"/>
                </a:solidFill>
                <a:latin typeface="Calibri"/>
                <a:ea typeface="Calibri"/>
                <a:cs typeface="Calibri"/>
                <a:sym typeface="Calibri"/>
              </a:rPr>
              <a:t>En este punto se mencionan las interfaces Software, que serán necesarias para el correcto desarrollo y funcionamiento del sistema.</a:t>
            </a:r>
            <a:endParaRPr sz="2000" b="0" i="0" u="none" strike="noStrike" cap="none">
              <a:solidFill>
                <a:schemeClr val="dk1"/>
              </a:solidFill>
              <a:latin typeface="Calibri"/>
              <a:ea typeface="Calibri"/>
              <a:cs typeface="Calibri"/>
              <a:sym typeface="Calibri"/>
            </a:endParaRPr>
          </a:p>
        </p:txBody>
      </p:sp>
      <p:pic>
        <p:nvPicPr>
          <p:cNvPr id="296" name="Google Shape;296;g15b18d328e5_0_6"/>
          <p:cNvPicPr preferRelativeResize="0"/>
          <p:nvPr/>
        </p:nvPicPr>
        <p:blipFill rotWithShape="1">
          <a:blip r:embed="rId3">
            <a:alphaModFix/>
          </a:blip>
          <a:srcRect l="10466" t="17372" r="23791" b="10121"/>
          <a:stretch/>
        </p:blipFill>
        <p:spPr>
          <a:xfrm>
            <a:off x="8804135" y="386028"/>
            <a:ext cx="1961310" cy="720481"/>
          </a:xfrm>
          <a:prstGeom prst="rect">
            <a:avLst/>
          </a:prstGeom>
          <a:noFill/>
          <a:ln>
            <a:noFill/>
          </a:ln>
        </p:spPr>
      </p:pic>
      <p:pic>
        <p:nvPicPr>
          <p:cNvPr id="297" name="Google Shape;297;g15b18d328e5_0_6"/>
          <p:cNvPicPr preferRelativeResize="0"/>
          <p:nvPr/>
        </p:nvPicPr>
        <p:blipFill rotWithShape="1">
          <a:blip r:embed="rId4">
            <a:alphaModFix/>
          </a:blip>
          <a:srcRect/>
          <a:stretch/>
        </p:blipFill>
        <p:spPr>
          <a:xfrm>
            <a:off x="0" y="6269823"/>
            <a:ext cx="12192000" cy="644887"/>
          </a:xfrm>
          <a:prstGeom prst="rect">
            <a:avLst/>
          </a:prstGeom>
          <a:noFill/>
          <a:ln>
            <a:noFill/>
          </a:ln>
        </p:spPr>
      </p:pic>
      <p:pic>
        <p:nvPicPr>
          <p:cNvPr id="298" name="Google Shape;298;g15b18d328e5_0_6"/>
          <p:cNvPicPr preferRelativeResize="0"/>
          <p:nvPr/>
        </p:nvPicPr>
        <p:blipFill>
          <a:blip r:embed="rId5">
            <a:alphaModFix/>
          </a:blip>
          <a:stretch>
            <a:fillRect/>
          </a:stretch>
        </p:blipFill>
        <p:spPr>
          <a:xfrm>
            <a:off x="393400" y="2491162"/>
            <a:ext cx="3858549" cy="2315125"/>
          </a:xfrm>
          <a:prstGeom prst="rect">
            <a:avLst/>
          </a:prstGeom>
          <a:noFill/>
          <a:ln>
            <a:noFill/>
          </a:ln>
        </p:spPr>
      </p:pic>
      <p:pic>
        <p:nvPicPr>
          <p:cNvPr id="299" name="Google Shape;299;g15b18d328e5_0_6"/>
          <p:cNvPicPr preferRelativeResize="0"/>
          <p:nvPr/>
        </p:nvPicPr>
        <p:blipFill>
          <a:blip r:embed="rId6">
            <a:alphaModFix/>
          </a:blip>
          <a:stretch>
            <a:fillRect/>
          </a:stretch>
        </p:blipFill>
        <p:spPr>
          <a:xfrm>
            <a:off x="2390550" y="4660599"/>
            <a:ext cx="3225249" cy="920325"/>
          </a:xfrm>
          <a:prstGeom prst="rect">
            <a:avLst/>
          </a:prstGeom>
          <a:noFill/>
          <a:ln>
            <a:noFill/>
          </a:ln>
        </p:spPr>
      </p:pic>
      <p:pic>
        <p:nvPicPr>
          <p:cNvPr id="300" name="Google Shape;300;g15b18d328e5_0_6"/>
          <p:cNvPicPr preferRelativeResize="0"/>
          <p:nvPr/>
        </p:nvPicPr>
        <p:blipFill>
          <a:blip r:embed="rId7">
            <a:alphaModFix/>
          </a:blip>
          <a:stretch>
            <a:fillRect/>
          </a:stretch>
        </p:blipFill>
        <p:spPr>
          <a:xfrm>
            <a:off x="6888125" y="4144783"/>
            <a:ext cx="2399400" cy="1799547"/>
          </a:xfrm>
          <a:prstGeom prst="rect">
            <a:avLst/>
          </a:prstGeom>
          <a:noFill/>
          <a:ln>
            <a:noFill/>
          </a:ln>
        </p:spPr>
      </p:pic>
      <p:pic>
        <p:nvPicPr>
          <p:cNvPr id="301" name="Google Shape;301;g15b18d328e5_0_6"/>
          <p:cNvPicPr preferRelativeResize="0"/>
          <p:nvPr/>
        </p:nvPicPr>
        <p:blipFill>
          <a:blip r:embed="rId8">
            <a:alphaModFix/>
          </a:blip>
          <a:stretch>
            <a:fillRect/>
          </a:stretch>
        </p:blipFill>
        <p:spPr>
          <a:xfrm>
            <a:off x="5174525" y="2804147"/>
            <a:ext cx="2399401" cy="1245376"/>
          </a:xfrm>
          <a:prstGeom prst="rect">
            <a:avLst/>
          </a:prstGeom>
          <a:noFill/>
          <a:ln>
            <a:noFill/>
          </a:ln>
        </p:spPr>
      </p:pic>
      <p:pic>
        <p:nvPicPr>
          <p:cNvPr id="302" name="Google Shape;302;g15b18d328e5_0_6"/>
          <p:cNvPicPr preferRelativeResize="0"/>
          <p:nvPr/>
        </p:nvPicPr>
        <p:blipFill>
          <a:blip r:embed="rId9">
            <a:alphaModFix/>
          </a:blip>
          <a:stretch>
            <a:fillRect/>
          </a:stretch>
        </p:blipFill>
        <p:spPr>
          <a:xfrm>
            <a:off x="9614910" y="2864585"/>
            <a:ext cx="1486268" cy="17995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g15b18d328e5_0_29"/>
          <p:cNvSpPr txBox="1"/>
          <p:nvPr/>
        </p:nvSpPr>
        <p:spPr>
          <a:xfrm>
            <a:off x="1022561" y="1030094"/>
            <a:ext cx="6096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CO" sz="2400" b="1">
                <a:solidFill>
                  <a:schemeClr val="dk1"/>
                </a:solidFill>
                <a:latin typeface="Calibri"/>
                <a:ea typeface="Calibri"/>
                <a:cs typeface="Calibri"/>
                <a:sym typeface="Calibri"/>
              </a:rPr>
              <a:t>8</a:t>
            </a:r>
            <a:r>
              <a:rPr lang="es-CO" sz="2400" b="1" i="0" u="none" strike="noStrike" cap="none">
                <a:solidFill>
                  <a:schemeClr val="dk1"/>
                </a:solidFill>
                <a:latin typeface="Calibri"/>
                <a:ea typeface="Calibri"/>
                <a:cs typeface="Calibri"/>
                <a:sym typeface="Calibri"/>
              </a:rPr>
              <a:t>.	</a:t>
            </a:r>
            <a:r>
              <a:rPr lang="es-CO" sz="2400" b="1">
                <a:solidFill>
                  <a:schemeClr val="dk1"/>
                </a:solidFill>
                <a:latin typeface="Calibri"/>
                <a:ea typeface="Calibri"/>
                <a:cs typeface="Calibri"/>
                <a:sym typeface="Calibri"/>
              </a:rPr>
              <a:t>Lenguajes de Programación.</a:t>
            </a:r>
            <a:endParaRPr sz="1400" b="0" i="0" u="none" strike="noStrike" cap="none">
              <a:solidFill>
                <a:srgbClr val="000000"/>
              </a:solidFill>
              <a:latin typeface="Arial"/>
              <a:ea typeface="Arial"/>
              <a:cs typeface="Arial"/>
              <a:sym typeface="Arial"/>
            </a:endParaRPr>
          </a:p>
        </p:txBody>
      </p:sp>
      <p:sp>
        <p:nvSpPr>
          <p:cNvPr id="308" name="Google Shape;308;g15b18d328e5_0_29"/>
          <p:cNvSpPr txBox="1"/>
          <p:nvPr/>
        </p:nvSpPr>
        <p:spPr>
          <a:xfrm>
            <a:off x="1022562" y="1637467"/>
            <a:ext cx="10360500" cy="7080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000"/>
              <a:buFont typeface="Arial"/>
              <a:buNone/>
            </a:pPr>
            <a:r>
              <a:rPr lang="es-CO" sz="2000">
                <a:solidFill>
                  <a:schemeClr val="dk1"/>
                </a:solidFill>
                <a:latin typeface="Calibri"/>
                <a:ea typeface="Calibri"/>
                <a:cs typeface="Calibri"/>
                <a:sym typeface="Calibri"/>
              </a:rPr>
              <a:t>En este punto se mencionan los Lenguajes de Programación, que serán necesarios para el correcto desarrollo y funcionamiento del sistema.</a:t>
            </a:r>
            <a:endParaRPr sz="2000" b="0" i="0" u="none" strike="noStrike" cap="none">
              <a:solidFill>
                <a:schemeClr val="dk1"/>
              </a:solidFill>
              <a:latin typeface="Calibri"/>
              <a:ea typeface="Calibri"/>
              <a:cs typeface="Calibri"/>
              <a:sym typeface="Calibri"/>
            </a:endParaRPr>
          </a:p>
        </p:txBody>
      </p:sp>
      <p:pic>
        <p:nvPicPr>
          <p:cNvPr id="309" name="Google Shape;309;g15b18d328e5_0_29"/>
          <p:cNvPicPr preferRelativeResize="0"/>
          <p:nvPr/>
        </p:nvPicPr>
        <p:blipFill rotWithShape="1">
          <a:blip r:embed="rId3">
            <a:alphaModFix/>
          </a:blip>
          <a:srcRect l="10466" t="17372" r="23791" b="10121"/>
          <a:stretch/>
        </p:blipFill>
        <p:spPr>
          <a:xfrm>
            <a:off x="8804135" y="386028"/>
            <a:ext cx="1961310" cy="720481"/>
          </a:xfrm>
          <a:prstGeom prst="rect">
            <a:avLst/>
          </a:prstGeom>
          <a:noFill/>
          <a:ln>
            <a:noFill/>
          </a:ln>
        </p:spPr>
      </p:pic>
      <p:pic>
        <p:nvPicPr>
          <p:cNvPr id="310" name="Google Shape;310;g15b18d328e5_0_29"/>
          <p:cNvPicPr preferRelativeResize="0"/>
          <p:nvPr/>
        </p:nvPicPr>
        <p:blipFill rotWithShape="1">
          <a:blip r:embed="rId4">
            <a:alphaModFix/>
          </a:blip>
          <a:srcRect/>
          <a:stretch/>
        </p:blipFill>
        <p:spPr>
          <a:xfrm>
            <a:off x="0" y="6269823"/>
            <a:ext cx="12192000" cy="644887"/>
          </a:xfrm>
          <a:prstGeom prst="rect">
            <a:avLst/>
          </a:prstGeom>
          <a:noFill/>
          <a:ln>
            <a:noFill/>
          </a:ln>
        </p:spPr>
      </p:pic>
      <p:pic>
        <p:nvPicPr>
          <p:cNvPr id="311" name="Google Shape;311;g15b18d328e5_0_29"/>
          <p:cNvPicPr preferRelativeResize="0"/>
          <p:nvPr/>
        </p:nvPicPr>
        <p:blipFill>
          <a:blip r:embed="rId5">
            <a:alphaModFix/>
          </a:blip>
          <a:stretch>
            <a:fillRect/>
          </a:stretch>
        </p:blipFill>
        <p:spPr>
          <a:xfrm>
            <a:off x="1141225" y="3233926"/>
            <a:ext cx="3094077" cy="824900"/>
          </a:xfrm>
          <a:prstGeom prst="rect">
            <a:avLst/>
          </a:prstGeom>
          <a:noFill/>
          <a:ln>
            <a:noFill/>
          </a:ln>
        </p:spPr>
      </p:pic>
      <p:pic>
        <p:nvPicPr>
          <p:cNvPr id="312" name="Google Shape;312;g15b18d328e5_0_29"/>
          <p:cNvPicPr preferRelativeResize="0"/>
          <p:nvPr/>
        </p:nvPicPr>
        <p:blipFill>
          <a:blip r:embed="rId6">
            <a:alphaModFix/>
          </a:blip>
          <a:stretch>
            <a:fillRect/>
          </a:stretch>
        </p:blipFill>
        <p:spPr>
          <a:xfrm>
            <a:off x="8026862" y="3060639"/>
            <a:ext cx="2417150" cy="1255050"/>
          </a:xfrm>
          <a:prstGeom prst="rect">
            <a:avLst/>
          </a:prstGeom>
          <a:noFill/>
          <a:ln>
            <a:noFill/>
          </a:ln>
        </p:spPr>
      </p:pic>
      <p:pic>
        <p:nvPicPr>
          <p:cNvPr id="313" name="Google Shape;313;g15b18d328e5_0_29"/>
          <p:cNvPicPr preferRelativeResize="0"/>
          <p:nvPr/>
        </p:nvPicPr>
        <p:blipFill>
          <a:blip r:embed="rId7">
            <a:alphaModFix/>
          </a:blip>
          <a:stretch>
            <a:fillRect/>
          </a:stretch>
        </p:blipFill>
        <p:spPr>
          <a:xfrm>
            <a:off x="4922500" y="3769050"/>
            <a:ext cx="2417149" cy="171895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Google Shape;318;g15b18d328e5_0_41"/>
          <p:cNvPicPr preferRelativeResize="0"/>
          <p:nvPr/>
        </p:nvPicPr>
        <p:blipFill rotWithShape="1">
          <a:blip r:embed="rId3">
            <a:alphaModFix/>
          </a:blip>
          <a:srcRect l="10466" t="17372" r="23791" b="10121"/>
          <a:stretch/>
        </p:blipFill>
        <p:spPr>
          <a:xfrm>
            <a:off x="8804135" y="386028"/>
            <a:ext cx="1961310" cy="720481"/>
          </a:xfrm>
          <a:prstGeom prst="rect">
            <a:avLst/>
          </a:prstGeom>
          <a:noFill/>
          <a:ln>
            <a:noFill/>
          </a:ln>
        </p:spPr>
      </p:pic>
      <p:pic>
        <p:nvPicPr>
          <p:cNvPr id="319" name="Google Shape;319;g15b18d328e5_0_41"/>
          <p:cNvPicPr preferRelativeResize="0"/>
          <p:nvPr/>
        </p:nvPicPr>
        <p:blipFill rotWithShape="1">
          <a:blip r:embed="rId4">
            <a:alphaModFix/>
          </a:blip>
          <a:srcRect/>
          <a:stretch/>
        </p:blipFill>
        <p:spPr>
          <a:xfrm>
            <a:off x="0" y="6269823"/>
            <a:ext cx="12192000" cy="644887"/>
          </a:xfrm>
          <a:prstGeom prst="rect">
            <a:avLst/>
          </a:prstGeom>
          <a:noFill/>
          <a:ln>
            <a:noFill/>
          </a:ln>
        </p:spPr>
      </p:pic>
      <p:pic>
        <p:nvPicPr>
          <p:cNvPr id="320" name="Google Shape;320;g15b18d328e5_0_41"/>
          <p:cNvPicPr preferRelativeResize="0"/>
          <p:nvPr/>
        </p:nvPicPr>
        <p:blipFill>
          <a:blip r:embed="rId5">
            <a:alphaModFix/>
          </a:blip>
          <a:stretch>
            <a:fillRect/>
          </a:stretch>
        </p:blipFill>
        <p:spPr>
          <a:xfrm>
            <a:off x="3672700" y="2279650"/>
            <a:ext cx="4604325" cy="3725975"/>
          </a:xfrm>
          <a:prstGeom prst="rect">
            <a:avLst/>
          </a:prstGeom>
          <a:noFill/>
          <a:ln>
            <a:noFill/>
          </a:ln>
        </p:spPr>
      </p:pic>
      <p:pic>
        <p:nvPicPr>
          <p:cNvPr id="321" name="Google Shape;321;g15b18d328e5_0_41"/>
          <p:cNvPicPr preferRelativeResize="0"/>
          <p:nvPr/>
        </p:nvPicPr>
        <p:blipFill>
          <a:blip r:embed="rId6">
            <a:alphaModFix/>
          </a:blip>
          <a:stretch>
            <a:fillRect/>
          </a:stretch>
        </p:blipFill>
        <p:spPr>
          <a:xfrm>
            <a:off x="1205000" y="200225"/>
            <a:ext cx="5466276" cy="23687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g1433a4bb3b8_0_11"/>
          <p:cNvSpPr txBox="1"/>
          <p:nvPr/>
        </p:nvSpPr>
        <p:spPr>
          <a:xfrm>
            <a:off x="1022561" y="801494"/>
            <a:ext cx="6096000" cy="492600"/>
          </a:xfrm>
          <a:prstGeom prst="rect">
            <a:avLst/>
          </a:prstGeom>
          <a:noFill/>
          <a:ln>
            <a:noFill/>
          </a:ln>
        </p:spPr>
        <p:txBody>
          <a:bodyPr spcFirstLastPara="1" wrap="square" lIns="91425" tIns="45700" rIns="91425" bIns="45700" anchor="t" anchorCtr="0">
            <a:spAutoFit/>
          </a:bodyPr>
          <a:lstStyle/>
          <a:p>
            <a:pPr marL="457188" marR="0" lvl="0" indent="-457188" algn="l" rtl="0">
              <a:lnSpc>
                <a:spcPct val="100000"/>
              </a:lnSpc>
              <a:spcBef>
                <a:spcPts val="0"/>
              </a:spcBef>
              <a:spcAft>
                <a:spcPts val="0"/>
              </a:spcAft>
              <a:buClr>
                <a:schemeClr val="dk1"/>
              </a:buClr>
              <a:buSzPts val="2600"/>
              <a:buFont typeface="Calibri"/>
              <a:buAutoNum type="arabicPeriod"/>
            </a:pPr>
            <a:r>
              <a:rPr lang="es-CO" sz="2600" b="1" i="0" u="none" strike="noStrike" cap="none">
                <a:solidFill>
                  <a:schemeClr val="dk1"/>
                </a:solidFill>
                <a:latin typeface="Calibri"/>
                <a:ea typeface="Calibri"/>
                <a:cs typeface="Calibri"/>
                <a:sym typeface="Calibri"/>
              </a:rPr>
              <a:t>Planteamiento del problema.</a:t>
            </a:r>
            <a:endParaRPr sz="1600" b="0" i="0" u="none" strike="noStrike" cap="none">
              <a:solidFill>
                <a:srgbClr val="000000"/>
              </a:solidFill>
              <a:latin typeface="Arial"/>
              <a:ea typeface="Arial"/>
              <a:cs typeface="Arial"/>
              <a:sym typeface="Arial"/>
            </a:endParaRPr>
          </a:p>
        </p:txBody>
      </p:sp>
      <p:sp>
        <p:nvSpPr>
          <p:cNvPr id="104" name="Google Shape;104;g1433a4bb3b8_0_11"/>
          <p:cNvSpPr txBox="1"/>
          <p:nvPr/>
        </p:nvSpPr>
        <p:spPr>
          <a:xfrm>
            <a:off x="1022562" y="1713667"/>
            <a:ext cx="10360500" cy="16317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000"/>
              <a:buFont typeface="Arial"/>
              <a:buNone/>
            </a:pPr>
            <a:r>
              <a:rPr lang="es-CO" sz="2000" b="0" i="0" u="none" strike="noStrike" cap="none">
                <a:solidFill>
                  <a:schemeClr val="dk1"/>
                </a:solidFill>
                <a:latin typeface="Calibri"/>
                <a:ea typeface="Calibri"/>
                <a:cs typeface="Calibri"/>
                <a:sym typeface="Calibri"/>
              </a:rPr>
              <a:t>En la Sabana de Occidente, más específicamente en el municipio de Mosquera, Cundinamarca, en los primeros meses del año 2022, se presentó un aumento en los casos de suicidio y autolesión en un 35% comparado con los registros presentados en el 2021. Las poblaciones más vulnerables con respecto a estos comportamientos son adolescentes y jóvenes menores de 18 años, juventud y adultez. (“BOLETÍN SALUD MENTAL”, 20 de mayo del 2022, Alcaldía Municipal de Mosquera).</a:t>
            </a:r>
            <a:endParaRPr sz="2000" b="0" i="0" u="none" strike="noStrike" cap="none">
              <a:solidFill>
                <a:schemeClr val="dk1"/>
              </a:solidFill>
              <a:latin typeface="Calibri"/>
              <a:ea typeface="Calibri"/>
              <a:cs typeface="Calibri"/>
              <a:sym typeface="Calibri"/>
            </a:endParaRPr>
          </a:p>
        </p:txBody>
      </p:sp>
      <p:pic>
        <p:nvPicPr>
          <p:cNvPr id="105" name="Google Shape;105;g1433a4bb3b8_0_11"/>
          <p:cNvPicPr preferRelativeResize="0"/>
          <p:nvPr/>
        </p:nvPicPr>
        <p:blipFill rotWithShape="1">
          <a:blip r:embed="rId3">
            <a:alphaModFix/>
          </a:blip>
          <a:srcRect l="10464" t="17372" r="23791" b="10121"/>
          <a:stretch/>
        </p:blipFill>
        <p:spPr>
          <a:xfrm>
            <a:off x="8804135" y="386028"/>
            <a:ext cx="1961310" cy="720481"/>
          </a:xfrm>
          <a:prstGeom prst="rect">
            <a:avLst/>
          </a:prstGeom>
          <a:noFill/>
          <a:ln>
            <a:noFill/>
          </a:ln>
        </p:spPr>
      </p:pic>
      <p:pic>
        <p:nvPicPr>
          <p:cNvPr id="106" name="Google Shape;106;g1433a4bb3b8_0_11"/>
          <p:cNvPicPr preferRelativeResize="0"/>
          <p:nvPr/>
        </p:nvPicPr>
        <p:blipFill rotWithShape="1">
          <a:blip r:embed="rId4">
            <a:alphaModFix/>
          </a:blip>
          <a:srcRect/>
          <a:stretch/>
        </p:blipFill>
        <p:spPr>
          <a:xfrm>
            <a:off x="0" y="6269823"/>
            <a:ext cx="12192000" cy="644887"/>
          </a:xfrm>
          <a:prstGeom prst="rect">
            <a:avLst/>
          </a:prstGeom>
          <a:noFill/>
          <a:ln>
            <a:noFill/>
          </a:ln>
        </p:spPr>
      </p:pic>
      <p:pic>
        <p:nvPicPr>
          <p:cNvPr id="107" name="Google Shape;107;g1433a4bb3b8_0_11"/>
          <p:cNvPicPr preferRelativeResize="0"/>
          <p:nvPr/>
        </p:nvPicPr>
        <p:blipFill rotWithShape="1">
          <a:blip r:embed="rId5">
            <a:alphaModFix/>
          </a:blip>
          <a:srcRect/>
          <a:stretch/>
        </p:blipFill>
        <p:spPr>
          <a:xfrm>
            <a:off x="3986572" y="3314852"/>
            <a:ext cx="4432475" cy="29549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g14057705656_0_1"/>
          <p:cNvSpPr txBox="1"/>
          <p:nvPr/>
        </p:nvSpPr>
        <p:spPr>
          <a:xfrm>
            <a:off x="1022561" y="877694"/>
            <a:ext cx="6096000" cy="492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600"/>
              <a:buFont typeface="Arial"/>
              <a:buNone/>
            </a:pPr>
            <a:r>
              <a:rPr lang="es-CO" sz="2600" b="1" i="0" u="none" strike="noStrike" cap="none">
                <a:solidFill>
                  <a:schemeClr val="dk1"/>
                </a:solidFill>
                <a:latin typeface="Calibri"/>
                <a:ea typeface="Calibri"/>
                <a:cs typeface="Calibri"/>
                <a:sym typeface="Calibri"/>
              </a:rPr>
              <a:t>2. Justificación</a:t>
            </a:r>
            <a:endParaRPr sz="1600" b="0" i="0" u="none" strike="noStrike" cap="none">
              <a:solidFill>
                <a:srgbClr val="000000"/>
              </a:solidFill>
              <a:latin typeface="Arial"/>
              <a:ea typeface="Arial"/>
              <a:cs typeface="Arial"/>
              <a:sym typeface="Arial"/>
            </a:endParaRPr>
          </a:p>
        </p:txBody>
      </p:sp>
      <p:sp>
        <p:nvSpPr>
          <p:cNvPr id="113" name="Google Shape;113;g14057705656_0_1"/>
          <p:cNvSpPr txBox="1"/>
          <p:nvPr/>
        </p:nvSpPr>
        <p:spPr>
          <a:xfrm>
            <a:off x="1022562" y="1637467"/>
            <a:ext cx="10360500" cy="16317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100"/>
              <a:buFont typeface="Arial"/>
              <a:buNone/>
            </a:pPr>
            <a:r>
              <a:rPr lang="es-CO" sz="2000" b="0" i="0" u="none" strike="noStrike" cap="none">
                <a:solidFill>
                  <a:schemeClr val="dk1"/>
                </a:solidFill>
                <a:latin typeface="Calibri"/>
                <a:ea typeface="Calibri"/>
                <a:cs typeface="Calibri"/>
                <a:sym typeface="Calibri"/>
              </a:rPr>
              <a:t>El grupo de trabajo creó una idea de negocio enfocada al bienestar emocional, con el fin de ser un soporte emocional para los usuarios, mediante la asistencia virtual, brindándoles el apoyo necesario para el buen manejo de sus pensamientos y emociones, por medio de la psicología de los colores y el uso de elementos tecnológicos e informáticos, guiándolos por el camino de la estabilidad emocional, con el propósito de crear un mundo mejor desde el interior.</a:t>
            </a:r>
            <a:endParaRPr sz="2000" b="0" i="0" u="none" strike="noStrike" cap="none">
              <a:solidFill>
                <a:schemeClr val="dk1"/>
              </a:solidFill>
              <a:latin typeface="Calibri"/>
              <a:ea typeface="Calibri"/>
              <a:cs typeface="Calibri"/>
              <a:sym typeface="Calibri"/>
            </a:endParaRPr>
          </a:p>
        </p:txBody>
      </p:sp>
      <p:pic>
        <p:nvPicPr>
          <p:cNvPr id="114" name="Google Shape;114;g14057705656_0_1"/>
          <p:cNvPicPr preferRelativeResize="0"/>
          <p:nvPr/>
        </p:nvPicPr>
        <p:blipFill rotWithShape="1">
          <a:blip r:embed="rId3">
            <a:alphaModFix/>
          </a:blip>
          <a:srcRect l="10464" t="17372" r="23791" b="10121"/>
          <a:stretch/>
        </p:blipFill>
        <p:spPr>
          <a:xfrm>
            <a:off x="8804135" y="386028"/>
            <a:ext cx="1961310" cy="720481"/>
          </a:xfrm>
          <a:prstGeom prst="rect">
            <a:avLst/>
          </a:prstGeom>
          <a:noFill/>
          <a:ln>
            <a:noFill/>
          </a:ln>
        </p:spPr>
      </p:pic>
      <p:pic>
        <p:nvPicPr>
          <p:cNvPr id="115" name="Google Shape;115;g14057705656_0_1"/>
          <p:cNvPicPr preferRelativeResize="0"/>
          <p:nvPr/>
        </p:nvPicPr>
        <p:blipFill rotWithShape="1">
          <a:blip r:embed="rId4">
            <a:alphaModFix/>
          </a:blip>
          <a:srcRect/>
          <a:stretch/>
        </p:blipFill>
        <p:spPr>
          <a:xfrm>
            <a:off x="0" y="6269823"/>
            <a:ext cx="12192000" cy="644887"/>
          </a:xfrm>
          <a:prstGeom prst="rect">
            <a:avLst/>
          </a:prstGeom>
          <a:noFill/>
          <a:ln>
            <a:noFill/>
          </a:ln>
        </p:spPr>
      </p:pic>
      <p:pic>
        <p:nvPicPr>
          <p:cNvPr id="116" name="Google Shape;116;g14057705656_0_1"/>
          <p:cNvPicPr preferRelativeResize="0"/>
          <p:nvPr/>
        </p:nvPicPr>
        <p:blipFill rotWithShape="1">
          <a:blip r:embed="rId5">
            <a:alphaModFix/>
          </a:blip>
          <a:srcRect/>
          <a:stretch/>
        </p:blipFill>
        <p:spPr>
          <a:xfrm>
            <a:off x="1524000" y="3421567"/>
            <a:ext cx="3009327" cy="2695856"/>
          </a:xfrm>
          <a:prstGeom prst="rect">
            <a:avLst/>
          </a:prstGeom>
          <a:noFill/>
          <a:ln>
            <a:noFill/>
          </a:ln>
        </p:spPr>
      </p:pic>
      <p:pic>
        <p:nvPicPr>
          <p:cNvPr id="117" name="Google Shape;117;g14057705656_0_1"/>
          <p:cNvPicPr preferRelativeResize="0"/>
          <p:nvPr/>
        </p:nvPicPr>
        <p:blipFill rotWithShape="1">
          <a:blip r:embed="rId6">
            <a:alphaModFix/>
          </a:blip>
          <a:srcRect/>
          <a:stretch/>
        </p:blipFill>
        <p:spPr>
          <a:xfrm>
            <a:off x="6856352" y="3421567"/>
            <a:ext cx="2695856" cy="269585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g138b78c77e4_0_100"/>
          <p:cNvSpPr txBox="1"/>
          <p:nvPr/>
        </p:nvSpPr>
        <p:spPr>
          <a:xfrm>
            <a:off x="1022561" y="877694"/>
            <a:ext cx="6096000" cy="492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600"/>
              <a:buFont typeface="Arial"/>
              <a:buNone/>
            </a:pPr>
            <a:r>
              <a:rPr lang="es-CO" sz="2600" b="1" i="0" u="none" strike="noStrike" cap="none">
                <a:solidFill>
                  <a:schemeClr val="dk1"/>
                </a:solidFill>
                <a:latin typeface="Calibri"/>
                <a:ea typeface="Calibri"/>
                <a:cs typeface="Calibri"/>
                <a:sym typeface="Calibri"/>
              </a:rPr>
              <a:t>2. Justificación</a:t>
            </a:r>
            <a:endParaRPr sz="1600" b="0" i="0" u="none" strike="noStrike" cap="none">
              <a:solidFill>
                <a:srgbClr val="000000"/>
              </a:solidFill>
              <a:latin typeface="Arial"/>
              <a:ea typeface="Arial"/>
              <a:cs typeface="Arial"/>
              <a:sym typeface="Arial"/>
            </a:endParaRPr>
          </a:p>
        </p:txBody>
      </p:sp>
      <p:sp>
        <p:nvSpPr>
          <p:cNvPr id="123" name="Google Shape;123;g138b78c77e4_0_100"/>
          <p:cNvSpPr txBox="1"/>
          <p:nvPr/>
        </p:nvSpPr>
        <p:spPr>
          <a:xfrm>
            <a:off x="1022562" y="1637467"/>
            <a:ext cx="10360500" cy="16317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100"/>
              <a:buFont typeface="Arial"/>
              <a:buNone/>
            </a:pPr>
            <a:r>
              <a:rPr lang="es-CO" sz="2000" b="0" i="0" u="none" strike="noStrike" cap="none">
                <a:solidFill>
                  <a:schemeClr val="dk1"/>
                </a:solidFill>
                <a:latin typeface="Calibri"/>
                <a:ea typeface="Calibri"/>
                <a:cs typeface="Calibri"/>
                <a:sym typeface="Calibri"/>
              </a:rPr>
              <a:t>A corto plazo, se busca ser una fuente de desahogo para las personas, donde pueden liberar sus emociones y sentirse apoyados a encontrar solución a sus problemas. A mediano plazo, se busca que los usuarios empiecen a demostrar una mejoría en su salud mental, contemplando un aporte a su bienestar emocional, lo que lo lleva a querer progresar para cambiar su situación cada día más.</a:t>
            </a:r>
            <a:endParaRPr sz="2000" b="0" i="0" u="none" strike="noStrike" cap="none">
              <a:solidFill>
                <a:schemeClr val="dk1"/>
              </a:solidFill>
              <a:latin typeface="Calibri"/>
              <a:ea typeface="Calibri"/>
              <a:cs typeface="Calibri"/>
              <a:sym typeface="Calibri"/>
            </a:endParaRPr>
          </a:p>
        </p:txBody>
      </p:sp>
      <p:pic>
        <p:nvPicPr>
          <p:cNvPr id="124" name="Google Shape;124;g138b78c77e4_0_100"/>
          <p:cNvPicPr preferRelativeResize="0"/>
          <p:nvPr/>
        </p:nvPicPr>
        <p:blipFill rotWithShape="1">
          <a:blip r:embed="rId3">
            <a:alphaModFix/>
          </a:blip>
          <a:srcRect l="10465" t="17372" r="23791" b="10121"/>
          <a:stretch/>
        </p:blipFill>
        <p:spPr>
          <a:xfrm>
            <a:off x="8804135" y="386028"/>
            <a:ext cx="1961310" cy="720481"/>
          </a:xfrm>
          <a:prstGeom prst="rect">
            <a:avLst/>
          </a:prstGeom>
          <a:noFill/>
          <a:ln>
            <a:noFill/>
          </a:ln>
        </p:spPr>
      </p:pic>
      <p:pic>
        <p:nvPicPr>
          <p:cNvPr id="125" name="Google Shape;125;g138b78c77e4_0_100"/>
          <p:cNvPicPr preferRelativeResize="0"/>
          <p:nvPr/>
        </p:nvPicPr>
        <p:blipFill rotWithShape="1">
          <a:blip r:embed="rId4">
            <a:alphaModFix/>
          </a:blip>
          <a:srcRect/>
          <a:stretch/>
        </p:blipFill>
        <p:spPr>
          <a:xfrm>
            <a:off x="0" y="6269823"/>
            <a:ext cx="12192000" cy="644887"/>
          </a:xfrm>
          <a:prstGeom prst="rect">
            <a:avLst/>
          </a:prstGeom>
          <a:noFill/>
          <a:ln>
            <a:noFill/>
          </a:ln>
        </p:spPr>
      </p:pic>
      <p:pic>
        <p:nvPicPr>
          <p:cNvPr id="126" name="Google Shape;126;g138b78c77e4_0_100"/>
          <p:cNvPicPr preferRelativeResize="0"/>
          <p:nvPr/>
        </p:nvPicPr>
        <p:blipFill rotWithShape="1">
          <a:blip r:embed="rId5">
            <a:alphaModFix/>
          </a:blip>
          <a:srcRect/>
          <a:stretch/>
        </p:blipFill>
        <p:spPr>
          <a:xfrm>
            <a:off x="2642025" y="3269167"/>
            <a:ext cx="2857051" cy="2695856"/>
          </a:xfrm>
          <a:prstGeom prst="rect">
            <a:avLst/>
          </a:prstGeom>
          <a:noFill/>
          <a:ln>
            <a:noFill/>
          </a:ln>
        </p:spPr>
      </p:pic>
      <p:pic>
        <p:nvPicPr>
          <p:cNvPr id="127" name="Google Shape;127;g138b78c77e4_0_100"/>
          <p:cNvPicPr preferRelativeResize="0"/>
          <p:nvPr/>
        </p:nvPicPr>
        <p:blipFill rotWithShape="1">
          <a:blip r:embed="rId6">
            <a:alphaModFix/>
          </a:blip>
          <a:srcRect/>
          <a:stretch/>
        </p:blipFill>
        <p:spPr>
          <a:xfrm>
            <a:off x="6705601" y="3357974"/>
            <a:ext cx="2518250" cy="25182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g138b78c77e4_0_109"/>
          <p:cNvSpPr txBox="1"/>
          <p:nvPr/>
        </p:nvSpPr>
        <p:spPr>
          <a:xfrm>
            <a:off x="1022561" y="1182494"/>
            <a:ext cx="6096000" cy="492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600"/>
              <a:buFont typeface="Arial"/>
              <a:buNone/>
            </a:pPr>
            <a:r>
              <a:rPr lang="es-CO" sz="2600" b="1" i="0" u="none" strike="noStrike" cap="none">
                <a:solidFill>
                  <a:schemeClr val="dk1"/>
                </a:solidFill>
                <a:latin typeface="Calibri"/>
                <a:ea typeface="Calibri"/>
                <a:cs typeface="Calibri"/>
                <a:sym typeface="Calibri"/>
              </a:rPr>
              <a:t>2. Justificación</a:t>
            </a:r>
            <a:endParaRPr sz="1600" b="0" i="0" u="none" strike="noStrike" cap="none">
              <a:solidFill>
                <a:srgbClr val="000000"/>
              </a:solidFill>
              <a:latin typeface="Arial"/>
              <a:ea typeface="Arial"/>
              <a:cs typeface="Arial"/>
              <a:sym typeface="Arial"/>
            </a:endParaRPr>
          </a:p>
        </p:txBody>
      </p:sp>
      <p:sp>
        <p:nvSpPr>
          <p:cNvPr id="133" name="Google Shape;133;g138b78c77e4_0_109"/>
          <p:cNvSpPr txBox="1"/>
          <p:nvPr/>
        </p:nvSpPr>
        <p:spPr>
          <a:xfrm>
            <a:off x="1022562" y="2018467"/>
            <a:ext cx="10360500" cy="10158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100"/>
              <a:buFont typeface="Arial"/>
              <a:buNone/>
            </a:pPr>
            <a:r>
              <a:rPr lang="es-CO" sz="2000" b="0" i="0" u="none" strike="noStrike" cap="none">
                <a:solidFill>
                  <a:schemeClr val="dk1"/>
                </a:solidFill>
                <a:latin typeface="Calibri"/>
                <a:ea typeface="Calibri"/>
                <a:cs typeface="Calibri"/>
                <a:sym typeface="Calibri"/>
              </a:rPr>
              <a:t>A largo plazo, se quiere reflejar en las personas unos cambios significativos en su comportamiento y manejo de las emociones, lo que contribuirá positivamente en todos los aspectos de su vida, haciéndolo una mejor persona y con un enfoque más claro de sus sentimientos.</a:t>
            </a:r>
            <a:endParaRPr sz="2000" b="0" i="0" u="none" strike="noStrike" cap="none">
              <a:solidFill>
                <a:schemeClr val="dk1"/>
              </a:solidFill>
              <a:latin typeface="Calibri"/>
              <a:ea typeface="Calibri"/>
              <a:cs typeface="Calibri"/>
              <a:sym typeface="Calibri"/>
            </a:endParaRPr>
          </a:p>
        </p:txBody>
      </p:sp>
      <p:pic>
        <p:nvPicPr>
          <p:cNvPr id="134" name="Google Shape;134;g138b78c77e4_0_109"/>
          <p:cNvPicPr preferRelativeResize="0"/>
          <p:nvPr/>
        </p:nvPicPr>
        <p:blipFill rotWithShape="1">
          <a:blip r:embed="rId3">
            <a:alphaModFix/>
          </a:blip>
          <a:srcRect l="10465" t="17372" r="23791" b="10121"/>
          <a:stretch/>
        </p:blipFill>
        <p:spPr>
          <a:xfrm>
            <a:off x="8804135" y="386028"/>
            <a:ext cx="1961310" cy="720481"/>
          </a:xfrm>
          <a:prstGeom prst="rect">
            <a:avLst/>
          </a:prstGeom>
          <a:noFill/>
          <a:ln>
            <a:noFill/>
          </a:ln>
        </p:spPr>
      </p:pic>
      <p:pic>
        <p:nvPicPr>
          <p:cNvPr id="135" name="Google Shape;135;g138b78c77e4_0_109"/>
          <p:cNvPicPr preferRelativeResize="0"/>
          <p:nvPr/>
        </p:nvPicPr>
        <p:blipFill rotWithShape="1">
          <a:blip r:embed="rId4">
            <a:alphaModFix/>
          </a:blip>
          <a:srcRect/>
          <a:stretch/>
        </p:blipFill>
        <p:spPr>
          <a:xfrm>
            <a:off x="0" y="6269823"/>
            <a:ext cx="12192000" cy="644887"/>
          </a:xfrm>
          <a:prstGeom prst="rect">
            <a:avLst/>
          </a:prstGeom>
          <a:noFill/>
          <a:ln>
            <a:noFill/>
          </a:ln>
        </p:spPr>
      </p:pic>
      <p:pic>
        <p:nvPicPr>
          <p:cNvPr id="136" name="Google Shape;136;g138b78c77e4_0_109"/>
          <p:cNvPicPr preferRelativeResize="0"/>
          <p:nvPr/>
        </p:nvPicPr>
        <p:blipFill rotWithShape="1">
          <a:blip r:embed="rId5">
            <a:alphaModFix/>
          </a:blip>
          <a:srcRect/>
          <a:stretch/>
        </p:blipFill>
        <p:spPr>
          <a:xfrm>
            <a:off x="3067050" y="2959950"/>
            <a:ext cx="5581650" cy="29348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4057705656_1_3"/>
          <p:cNvSpPr txBox="1"/>
          <p:nvPr/>
        </p:nvSpPr>
        <p:spPr>
          <a:xfrm>
            <a:off x="1022561" y="801494"/>
            <a:ext cx="6096000" cy="492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600"/>
              <a:buFont typeface="Arial"/>
              <a:buNone/>
            </a:pPr>
            <a:r>
              <a:rPr lang="es-CO" sz="2600" b="1" i="0" u="none" strike="noStrike" cap="none">
                <a:solidFill>
                  <a:schemeClr val="dk1"/>
                </a:solidFill>
                <a:latin typeface="Calibri"/>
                <a:ea typeface="Calibri"/>
                <a:cs typeface="Calibri"/>
                <a:sym typeface="Calibri"/>
              </a:rPr>
              <a:t>3. Objetivo</a:t>
            </a:r>
            <a:endParaRPr sz="1600" b="0" i="0" u="none" strike="noStrike" cap="none">
              <a:solidFill>
                <a:srgbClr val="000000"/>
              </a:solidFill>
              <a:latin typeface="Arial"/>
              <a:ea typeface="Arial"/>
              <a:cs typeface="Arial"/>
              <a:sym typeface="Arial"/>
            </a:endParaRPr>
          </a:p>
        </p:txBody>
      </p:sp>
      <p:sp>
        <p:nvSpPr>
          <p:cNvPr id="142" name="Google Shape;142;g14057705656_1_3"/>
          <p:cNvSpPr txBox="1"/>
          <p:nvPr/>
        </p:nvSpPr>
        <p:spPr>
          <a:xfrm>
            <a:off x="1022562" y="2113542"/>
            <a:ext cx="10360500" cy="13236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200"/>
              <a:buFont typeface="Arial"/>
              <a:buNone/>
            </a:pPr>
            <a:r>
              <a:rPr lang="es-CO" sz="2000" b="0" i="0" u="none" strike="noStrike" cap="none">
                <a:solidFill>
                  <a:schemeClr val="dk1"/>
                </a:solidFill>
                <a:latin typeface="Calibri"/>
                <a:ea typeface="Calibri"/>
                <a:cs typeface="Calibri"/>
                <a:sym typeface="Calibri"/>
              </a:rPr>
              <a:t>Estructurar un plan de negocio, enfocado a la implementación de un software para dispositivos móviles, basado en el uso de la psicología de los colores y elementos multimedia, por medio de unidades LED, para contribuir al buen manejo de la emociones de los ciudadanos de Mosquera, Cundinamarca.</a:t>
            </a:r>
            <a:endParaRPr sz="2000" b="0" i="0" u="none" strike="noStrike" cap="none">
              <a:solidFill>
                <a:schemeClr val="dk1"/>
              </a:solidFill>
              <a:latin typeface="Calibri"/>
              <a:ea typeface="Calibri"/>
              <a:cs typeface="Calibri"/>
              <a:sym typeface="Calibri"/>
            </a:endParaRPr>
          </a:p>
        </p:txBody>
      </p:sp>
      <p:pic>
        <p:nvPicPr>
          <p:cNvPr id="143" name="Google Shape;143;g14057705656_1_3"/>
          <p:cNvPicPr preferRelativeResize="0"/>
          <p:nvPr/>
        </p:nvPicPr>
        <p:blipFill rotWithShape="1">
          <a:blip r:embed="rId3">
            <a:alphaModFix/>
          </a:blip>
          <a:srcRect l="10464" t="17372" r="23791" b="10121"/>
          <a:stretch/>
        </p:blipFill>
        <p:spPr>
          <a:xfrm>
            <a:off x="8804135" y="386028"/>
            <a:ext cx="1961310" cy="720481"/>
          </a:xfrm>
          <a:prstGeom prst="rect">
            <a:avLst/>
          </a:prstGeom>
          <a:noFill/>
          <a:ln>
            <a:noFill/>
          </a:ln>
        </p:spPr>
      </p:pic>
      <p:pic>
        <p:nvPicPr>
          <p:cNvPr id="144" name="Google Shape;144;g14057705656_1_3"/>
          <p:cNvPicPr preferRelativeResize="0"/>
          <p:nvPr/>
        </p:nvPicPr>
        <p:blipFill rotWithShape="1">
          <a:blip r:embed="rId4">
            <a:alphaModFix/>
          </a:blip>
          <a:srcRect/>
          <a:stretch/>
        </p:blipFill>
        <p:spPr>
          <a:xfrm>
            <a:off x="0" y="6269823"/>
            <a:ext cx="12192000" cy="644887"/>
          </a:xfrm>
          <a:prstGeom prst="rect">
            <a:avLst/>
          </a:prstGeom>
          <a:noFill/>
          <a:ln>
            <a:noFill/>
          </a:ln>
        </p:spPr>
      </p:pic>
      <p:sp>
        <p:nvSpPr>
          <p:cNvPr id="145" name="Google Shape;145;g14057705656_1_3"/>
          <p:cNvSpPr txBox="1"/>
          <p:nvPr/>
        </p:nvSpPr>
        <p:spPr>
          <a:xfrm>
            <a:off x="1022561" y="1434869"/>
            <a:ext cx="6096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CO" sz="2400" b="1" i="0" u="none" strike="noStrike" cap="none">
                <a:solidFill>
                  <a:schemeClr val="dk1"/>
                </a:solidFill>
                <a:latin typeface="Calibri"/>
                <a:ea typeface="Calibri"/>
                <a:cs typeface="Calibri"/>
                <a:sym typeface="Calibri"/>
              </a:rPr>
              <a:t>3.1 Objetivo General</a:t>
            </a:r>
            <a:endParaRPr sz="1400" b="0" i="0" u="none" strike="noStrike" cap="none">
              <a:solidFill>
                <a:srgbClr val="000000"/>
              </a:solidFill>
              <a:latin typeface="Arial"/>
              <a:ea typeface="Arial"/>
              <a:cs typeface="Arial"/>
              <a:sym typeface="Arial"/>
            </a:endParaRPr>
          </a:p>
        </p:txBody>
      </p:sp>
      <p:pic>
        <p:nvPicPr>
          <p:cNvPr id="146" name="Google Shape;146;g14057705656_1_3"/>
          <p:cNvPicPr preferRelativeResize="0"/>
          <p:nvPr/>
        </p:nvPicPr>
        <p:blipFill>
          <a:blip r:embed="rId5">
            <a:alphaModFix/>
          </a:blip>
          <a:stretch>
            <a:fillRect/>
          </a:stretch>
        </p:blipFill>
        <p:spPr>
          <a:xfrm>
            <a:off x="3283200" y="2906225"/>
            <a:ext cx="5625599" cy="3516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g14057705656_1_11"/>
          <p:cNvSpPr txBox="1"/>
          <p:nvPr/>
        </p:nvSpPr>
        <p:spPr>
          <a:xfrm>
            <a:off x="1205025" y="1708975"/>
            <a:ext cx="10071300" cy="1015800"/>
          </a:xfrm>
          <a:prstGeom prst="rect">
            <a:avLst/>
          </a:prstGeom>
          <a:noFill/>
          <a:ln>
            <a:noFill/>
          </a:ln>
        </p:spPr>
        <p:txBody>
          <a:bodyPr spcFirstLastPara="1" wrap="square" lIns="91425" tIns="45700" rIns="91425" bIns="45700" anchor="t" anchorCtr="0">
            <a:spAutoFit/>
          </a:bodyPr>
          <a:lstStyle/>
          <a:p>
            <a:pPr marL="457200" marR="0" lvl="0" indent="-355600" algn="just" rtl="0">
              <a:lnSpc>
                <a:spcPct val="100000"/>
              </a:lnSpc>
              <a:spcBef>
                <a:spcPts val="0"/>
              </a:spcBef>
              <a:spcAft>
                <a:spcPts val="0"/>
              </a:spcAft>
              <a:buClr>
                <a:schemeClr val="dk1"/>
              </a:buClr>
              <a:buSzPts val="2000"/>
              <a:buFont typeface="Calibri"/>
              <a:buAutoNum type="arabicPeriod"/>
            </a:pPr>
            <a:r>
              <a:rPr lang="es-CO" sz="2000" b="0" i="0" u="none" strike="noStrike" cap="none">
                <a:solidFill>
                  <a:schemeClr val="dk1"/>
                </a:solidFill>
                <a:latin typeface="Calibri"/>
                <a:ea typeface="Calibri"/>
                <a:cs typeface="Calibri"/>
                <a:sym typeface="Calibri"/>
              </a:rPr>
              <a:t>Contribuir al desarrollo socioemocional de la comunidad de Mosquera, creando estrategias que permitan a cada individuo establecer relaciones positivas por medio del control de sus emociones, llevando al usuario a mejorar su calidad de vida, y a cooperar en sociedad.</a:t>
            </a:r>
            <a:endParaRPr sz="2000" b="0" i="0" u="none" strike="noStrike" cap="none">
              <a:solidFill>
                <a:schemeClr val="dk1"/>
              </a:solidFill>
              <a:latin typeface="Calibri"/>
              <a:ea typeface="Calibri"/>
              <a:cs typeface="Calibri"/>
              <a:sym typeface="Calibri"/>
            </a:endParaRPr>
          </a:p>
        </p:txBody>
      </p:sp>
      <p:pic>
        <p:nvPicPr>
          <p:cNvPr id="152" name="Google Shape;152;g14057705656_1_11"/>
          <p:cNvPicPr preferRelativeResize="0"/>
          <p:nvPr/>
        </p:nvPicPr>
        <p:blipFill rotWithShape="1">
          <a:blip r:embed="rId3">
            <a:alphaModFix/>
          </a:blip>
          <a:srcRect l="10464" t="17372" r="23791" b="10121"/>
          <a:stretch/>
        </p:blipFill>
        <p:spPr>
          <a:xfrm>
            <a:off x="8804135" y="386028"/>
            <a:ext cx="1961310" cy="720481"/>
          </a:xfrm>
          <a:prstGeom prst="rect">
            <a:avLst/>
          </a:prstGeom>
          <a:noFill/>
          <a:ln>
            <a:noFill/>
          </a:ln>
        </p:spPr>
      </p:pic>
      <p:sp>
        <p:nvSpPr>
          <p:cNvPr id="153" name="Google Shape;153;g14057705656_1_11"/>
          <p:cNvSpPr txBox="1"/>
          <p:nvPr/>
        </p:nvSpPr>
        <p:spPr>
          <a:xfrm>
            <a:off x="1091661" y="930844"/>
            <a:ext cx="6096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CO" sz="2400" b="1" i="0" u="none" strike="noStrike" cap="none">
                <a:solidFill>
                  <a:schemeClr val="dk1"/>
                </a:solidFill>
                <a:latin typeface="Calibri"/>
                <a:ea typeface="Calibri"/>
                <a:cs typeface="Calibri"/>
                <a:sym typeface="Calibri"/>
              </a:rPr>
              <a:t>3.2 Objetivos Específicos</a:t>
            </a:r>
            <a:endParaRPr sz="1400" b="0" i="0" u="none" strike="noStrike" cap="none">
              <a:solidFill>
                <a:srgbClr val="000000"/>
              </a:solidFill>
              <a:latin typeface="Arial"/>
              <a:ea typeface="Arial"/>
              <a:cs typeface="Arial"/>
              <a:sym typeface="Arial"/>
            </a:endParaRPr>
          </a:p>
        </p:txBody>
      </p:sp>
      <p:pic>
        <p:nvPicPr>
          <p:cNvPr id="154" name="Google Shape;154;g14057705656_1_11"/>
          <p:cNvPicPr preferRelativeResize="0"/>
          <p:nvPr/>
        </p:nvPicPr>
        <p:blipFill rotWithShape="1">
          <a:blip r:embed="rId4">
            <a:alphaModFix/>
          </a:blip>
          <a:srcRect/>
          <a:stretch/>
        </p:blipFill>
        <p:spPr>
          <a:xfrm>
            <a:off x="2700338" y="2906155"/>
            <a:ext cx="6791325" cy="3762375"/>
          </a:xfrm>
          <a:prstGeom prst="rect">
            <a:avLst/>
          </a:prstGeom>
          <a:noFill/>
          <a:ln>
            <a:noFill/>
          </a:ln>
        </p:spPr>
      </p:pic>
      <p:pic>
        <p:nvPicPr>
          <p:cNvPr id="155" name="Google Shape;155;g14057705656_1_11"/>
          <p:cNvPicPr preferRelativeResize="0"/>
          <p:nvPr/>
        </p:nvPicPr>
        <p:blipFill rotWithShape="1">
          <a:blip r:embed="rId5">
            <a:alphaModFix/>
          </a:blip>
          <a:srcRect/>
          <a:stretch/>
        </p:blipFill>
        <p:spPr>
          <a:xfrm>
            <a:off x="0" y="6269823"/>
            <a:ext cx="12192000" cy="64488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g14057705656_0_25"/>
          <p:cNvSpPr txBox="1"/>
          <p:nvPr/>
        </p:nvSpPr>
        <p:spPr>
          <a:xfrm>
            <a:off x="1283526" y="1708975"/>
            <a:ext cx="9891300" cy="13236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000"/>
              <a:buFont typeface="Arial"/>
              <a:buNone/>
            </a:pPr>
            <a:r>
              <a:rPr lang="es-CO" sz="2000" b="0" i="0" u="none" strike="noStrike" cap="none">
                <a:solidFill>
                  <a:schemeClr val="dk1"/>
                </a:solidFill>
                <a:latin typeface="Calibri"/>
                <a:ea typeface="Calibri"/>
                <a:cs typeface="Calibri"/>
                <a:sym typeface="Calibri"/>
              </a:rPr>
              <a:t>2. Establecer un servicio innovador en el mercado, con el fin de alcanzar un reconocimiento en el mismo, analizando su posible comportamiento frente a la competencia en el tipo de mercado en el que se quiere distribuir y comercializar, a fin de diseñar un buen plan de negocio al cual acogerse.</a:t>
            </a:r>
            <a:endParaRPr sz="2000" b="0" i="0" u="none" strike="noStrike" cap="none">
              <a:solidFill>
                <a:schemeClr val="dk1"/>
              </a:solidFill>
              <a:latin typeface="Calibri"/>
              <a:ea typeface="Calibri"/>
              <a:cs typeface="Calibri"/>
              <a:sym typeface="Calibri"/>
            </a:endParaRPr>
          </a:p>
        </p:txBody>
      </p:sp>
      <p:pic>
        <p:nvPicPr>
          <p:cNvPr id="161" name="Google Shape;161;g14057705656_0_25"/>
          <p:cNvPicPr preferRelativeResize="0"/>
          <p:nvPr/>
        </p:nvPicPr>
        <p:blipFill rotWithShape="1">
          <a:blip r:embed="rId3">
            <a:alphaModFix/>
          </a:blip>
          <a:srcRect l="10464" t="17372" r="23791" b="10121"/>
          <a:stretch/>
        </p:blipFill>
        <p:spPr>
          <a:xfrm>
            <a:off x="8804135" y="386028"/>
            <a:ext cx="1961310" cy="720481"/>
          </a:xfrm>
          <a:prstGeom prst="rect">
            <a:avLst/>
          </a:prstGeom>
          <a:noFill/>
          <a:ln>
            <a:noFill/>
          </a:ln>
        </p:spPr>
      </p:pic>
      <p:pic>
        <p:nvPicPr>
          <p:cNvPr id="162" name="Google Shape;162;g14057705656_0_25"/>
          <p:cNvPicPr preferRelativeResize="0"/>
          <p:nvPr/>
        </p:nvPicPr>
        <p:blipFill rotWithShape="1">
          <a:blip r:embed="rId4">
            <a:alphaModFix/>
          </a:blip>
          <a:srcRect/>
          <a:stretch/>
        </p:blipFill>
        <p:spPr>
          <a:xfrm>
            <a:off x="0" y="6269823"/>
            <a:ext cx="12192000" cy="644887"/>
          </a:xfrm>
          <a:prstGeom prst="rect">
            <a:avLst/>
          </a:prstGeom>
          <a:noFill/>
          <a:ln>
            <a:noFill/>
          </a:ln>
        </p:spPr>
      </p:pic>
      <p:sp>
        <p:nvSpPr>
          <p:cNvPr id="163" name="Google Shape;163;g14057705656_0_25"/>
          <p:cNvSpPr txBox="1"/>
          <p:nvPr/>
        </p:nvSpPr>
        <p:spPr>
          <a:xfrm>
            <a:off x="1091661" y="930844"/>
            <a:ext cx="6096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CO" sz="2400" b="1" i="0" u="none" strike="noStrike" cap="none">
                <a:solidFill>
                  <a:schemeClr val="dk1"/>
                </a:solidFill>
                <a:latin typeface="Calibri"/>
                <a:ea typeface="Calibri"/>
                <a:cs typeface="Calibri"/>
                <a:sym typeface="Calibri"/>
              </a:rPr>
              <a:t>3.2 Objetivos Específicos</a:t>
            </a:r>
            <a:endParaRPr sz="1400" b="0" i="0" u="none" strike="noStrike" cap="none">
              <a:solidFill>
                <a:srgbClr val="000000"/>
              </a:solidFill>
              <a:latin typeface="Arial"/>
              <a:ea typeface="Arial"/>
              <a:cs typeface="Arial"/>
              <a:sym typeface="Arial"/>
            </a:endParaRPr>
          </a:p>
        </p:txBody>
      </p:sp>
      <p:pic>
        <p:nvPicPr>
          <p:cNvPr id="164" name="Google Shape;164;g14057705656_0_25"/>
          <p:cNvPicPr preferRelativeResize="0"/>
          <p:nvPr/>
        </p:nvPicPr>
        <p:blipFill rotWithShape="1">
          <a:blip r:embed="rId5">
            <a:alphaModFix/>
          </a:blip>
          <a:srcRect/>
          <a:stretch/>
        </p:blipFill>
        <p:spPr>
          <a:xfrm>
            <a:off x="4094100" y="3184975"/>
            <a:ext cx="4406040" cy="293244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1413</Words>
  <Application>Microsoft Office PowerPoint</Application>
  <PresentationFormat>Panorámica</PresentationFormat>
  <Paragraphs>58</Paragraphs>
  <Slides>24</Slides>
  <Notes>24</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24</vt:i4>
      </vt:variant>
    </vt:vector>
  </HeadingPairs>
  <TitlesOfParts>
    <vt:vector size="28" baseType="lpstr">
      <vt:lpstr>Arial</vt:lpstr>
      <vt:lpstr>Calibri</vt:lpstr>
      <vt:lpstr>Comic Sans MS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Derly Yulieth Jimenez Ochoa</dc:creator>
  <cp:lastModifiedBy>Derly Yulieth Jimenez Ochoa</cp:lastModifiedBy>
  <cp:revision>1</cp:revision>
  <dcterms:created xsi:type="dcterms:W3CDTF">2022-08-02T19:12:29Z</dcterms:created>
  <dcterms:modified xsi:type="dcterms:W3CDTF">2022-09-27T19:06:19Z</dcterms:modified>
</cp:coreProperties>
</file>